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81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82" r:id="rId20"/>
    <p:sldId id="273" r:id="rId21"/>
    <p:sldId id="283" r:id="rId22"/>
    <p:sldId id="271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1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09988"/>
            <a:ext cx="4038600" cy="241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4325D-51A6-4BEA-9695-7532477E5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AB0E6-97FB-46D3-A64F-CF4B3121B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6813A-57B5-4266-8510-CDE9A04DE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8A572-5D44-49AB-A166-99777F337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D671-5548-493D-8A29-AA98AC405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043CF-8D93-4DD8-9FFC-21BC93965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BB61-82F0-4AD5-A022-0E22FB528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B2135-93BD-4D2D-A184-CD2DDFF0C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AEAA4-7DBB-49BB-A53A-8A2F13920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1492-1F3E-4606-836A-48F1D82A5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7EFED-EEB5-4C35-9ADB-D6CEBC48F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4770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77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4D3E02-5AD8-4214-84D7-626741FD09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838200"/>
            <a:ext cx="8229600" cy="0"/>
          </a:xfrm>
          <a:prstGeom prst="line">
            <a:avLst/>
          </a:prstGeom>
          <a:noFill/>
          <a:ln w="508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Northwestern University, Interactive Audio Lab. http://music.cs.northwestern.edu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C5F193-4EDC-41D8-B298-BDF76856E2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usic.cs.northwestern.edu/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MusicResearch\My_papers\ICASSP2010\Presentation_Mar18_v5.0\01-AchGottundHerr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447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Song-level Multi-pitch Tracking by Heavily Constrained Clustering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32035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Zhiyao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Jinyu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Han and Bryan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Pardo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EECS Dept., Northwestern Univ.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Interactive Audio Lab,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hlinkClick r:id="rId2"/>
              </a:rPr>
              <a:t>http://music.cs.northwestern.edu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 presentation in ICASSP 2010, Dallas, Texas, USA.</a:t>
            </a:r>
          </a:p>
        </p:txBody>
      </p:sp>
      <p:pic>
        <p:nvPicPr>
          <p:cNvPr id="6" name="Picture 4" descr="W:\My_papers\ISMIR2009\Presentation_Oct14_V3.0 - Copy\IAL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325" y="5138738"/>
            <a:ext cx="1989138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:\My_papers\ISMIR2009\Presentation_Oct14_V3.0 - Copy\NU_Logo_pur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9663" y="5275263"/>
            <a:ext cx="213201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Add Pitch-locality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839200" cy="1905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/>
              <a:t>Must-link</a:t>
            </a:r>
            <a:r>
              <a:rPr lang="en-US" dirty="0" smtClean="0"/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pitch estimates close in both time and frequency should be in the same cluster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Cannot-link: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simultaneous pitches should not be in the same cluster (only for monophonic instruments)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537325"/>
            <a:ext cx="762000" cy="244475"/>
          </a:xfrm>
          <a:noFill/>
        </p:spPr>
        <p:txBody>
          <a:bodyPr/>
          <a:lstStyle/>
          <a:p>
            <a:fld id="{62F1E996-2382-43F1-A60F-AC77CEF93AA4}" type="slidenum">
              <a:rPr lang="en-US" smtClean="0"/>
              <a:pPr/>
              <a:t>10</a:t>
            </a:fld>
            <a:endParaRPr lang="en-US" smtClean="0"/>
          </a:p>
        </p:txBody>
      </p:sp>
      <p:grpSp>
        <p:nvGrpSpPr>
          <p:cNvPr id="214" name="Group 38"/>
          <p:cNvGrpSpPr>
            <a:grpSpLocks/>
          </p:cNvGrpSpPr>
          <p:nvPr/>
        </p:nvGrpSpPr>
        <p:grpSpPr bwMode="auto">
          <a:xfrm>
            <a:off x="1600200" y="3200401"/>
            <a:ext cx="4877501" cy="3657600"/>
            <a:chOff x="1592435" y="3011724"/>
            <a:chExt cx="5381679" cy="3514554"/>
          </a:xfrm>
        </p:grpSpPr>
        <p:sp>
          <p:nvSpPr>
            <p:cNvPr id="215" name="Line 4"/>
            <p:cNvSpPr>
              <a:spLocks noChangeShapeType="1"/>
            </p:cNvSpPr>
            <p:nvPr/>
          </p:nvSpPr>
          <p:spPr bwMode="auto">
            <a:xfrm>
              <a:off x="2209800" y="3011724"/>
              <a:ext cx="0" cy="2971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5"/>
            <p:cNvSpPr>
              <a:spLocks noChangeShapeType="1"/>
            </p:cNvSpPr>
            <p:nvPr/>
          </p:nvSpPr>
          <p:spPr bwMode="auto">
            <a:xfrm rot="5400000" flipH="1">
              <a:off x="4590148" y="3588663"/>
              <a:ext cx="3618" cy="4764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Oval 7"/>
            <p:cNvSpPr>
              <a:spLocks noChangeArrowheads="1"/>
            </p:cNvSpPr>
            <p:nvPr/>
          </p:nvSpPr>
          <p:spPr bwMode="auto">
            <a:xfrm>
              <a:off x="2743200" y="5352150"/>
              <a:ext cx="179388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Oval 8"/>
            <p:cNvSpPr>
              <a:spLocks noChangeArrowheads="1"/>
            </p:cNvSpPr>
            <p:nvPr/>
          </p:nvSpPr>
          <p:spPr bwMode="auto">
            <a:xfrm>
              <a:off x="3548745" y="4709898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Oval 9"/>
            <p:cNvSpPr>
              <a:spLocks noChangeArrowheads="1"/>
            </p:cNvSpPr>
            <p:nvPr/>
          </p:nvSpPr>
          <p:spPr bwMode="auto">
            <a:xfrm>
              <a:off x="2743200" y="4666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Oval 10"/>
            <p:cNvSpPr>
              <a:spLocks noChangeArrowheads="1"/>
            </p:cNvSpPr>
            <p:nvPr/>
          </p:nvSpPr>
          <p:spPr bwMode="auto">
            <a:xfrm>
              <a:off x="2743200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Oval 11"/>
            <p:cNvSpPr>
              <a:spLocks noChangeArrowheads="1"/>
            </p:cNvSpPr>
            <p:nvPr/>
          </p:nvSpPr>
          <p:spPr bwMode="auto">
            <a:xfrm>
              <a:off x="3548745" y="5283213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2"/>
            <p:cNvSpPr>
              <a:spLocks noChangeArrowheads="1"/>
            </p:cNvSpPr>
            <p:nvPr/>
          </p:nvSpPr>
          <p:spPr bwMode="auto">
            <a:xfrm>
              <a:off x="3548745" y="4027725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"/>
            <p:cNvSpPr>
              <a:spLocks noChangeArrowheads="1"/>
            </p:cNvSpPr>
            <p:nvPr/>
          </p:nvSpPr>
          <p:spPr bwMode="auto">
            <a:xfrm>
              <a:off x="4367215" y="5511804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10"/>
            <p:cNvSpPr>
              <a:spLocks noChangeArrowheads="1"/>
            </p:cNvSpPr>
            <p:nvPr/>
          </p:nvSpPr>
          <p:spPr bwMode="auto">
            <a:xfrm>
              <a:off x="4367215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13"/>
            <p:cNvSpPr>
              <a:spLocks noChangeArrowheads="1"/>
            </p:cNvSpPr>
            <p:nvPr/>
          </p:nvSpPr>
          <p:spPr bwMode="auto">
            <a:xfrm>
              <a:off x="4367215" y="3218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7"/>
            <p:cNvSpPr>
              <a:spLocks noChangeArrowheads="1"/>
            </p:cNvSpPr>
            <p:nvPr/>
          </p:nvSpPr>
          <p:spPr bwMode="auto">
            <a:xfrm>
              <a:off x="5143717" y="5504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Oval 9"/>
            <p:cNvSpPr>
              <a:spLocks noChangeArrowheads="1"/>
            </p:cNvSpPr>
            <p:nvPr/>
          </p:nvSpPr>
          <p:spPr bwMode="auto">
            <a:xfrm>
              <a:off x="5145304" y="49711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Oval 10"/>
            <p:cNvSpPr>
              <a:spLocks noChangeArrowheads="1"/>
            </p:cNvSpPr>
            <p:nvPr/>
          </p:nvSpPr>
          <p:spPr bwMode="auto">
            <a:xfrm>
              <a:off x="5143717" y="3904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Oval 13"/>
            <p:cNvSpPr>
              <a:spLocks noChangeArrowheads="1"/>
            </p:cNvSpPr>
            <p:nvPr/>
          </p:nvSpPr>
          <p:spPr bwMode="auto">
            <a:xfrm>
              <a:off x="5143717" y="33709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TextBox 27"/>
            <p:cNvSpPr txBox="1">
              <a:spLocks noChangeArrowheads="1"/>
            </p:cNvSpPr>
            <p:nvPr/>
          </p:nvSpPr>
          <p:spPr bwMode="auto">
            <a:xfrm>
              <a:off x="4187374" y="6023428"/>
              <a:ext cx="1117598" cy="50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233" name="TextBox 28"/>
            <p:cNvSpPr txBox="1">
              <a:spLocks noChangeArrowheads="1"/>
            </p:cNvSpPr>
            <p:nvPr/>
          </p:nvSpPr>
          <p:spPr bwMode="auto">
            <a:xfrm rot="10800000">
              <a:off x="1592435" y="3577768"/>
              <a:ext cx="615090" cy="1565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dirty="0"/>
                <a:t>Frequency</a:t>
              </a: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4818783" y="3599410"/>
            <a:ext cx="162581" cy="2281188"/>
            <a:chOff x="4818783" y="3599410"/>
            <a:chExt cx="162581" cy="2281188"/>
          </a:xfrm>
        </p:grpSpPr>
        <p:cxnSp>
          <p:nvCxnSpPr>
            <p:cNvPr id="246" name="Straight Arrow Connector 245"/>
            <p:cNvCxnSpPr>
              <a:stCxn id="227" idx="0"/>
              <a:endCxn id="228" idx="4"/>
            </p:cNvCxnSpPr>
            <p:nvPr/>
          </p:nvCxnSpPr>
          <p:spPr>
            <a:xfrm rot="5400000" flipH="1" flipV="1">
              <a:off x="4708789" y="5602683"/>
              <a:ext cx="383290" cy="72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28" idx="0"/>
              <a:endCxn id="229" idx="4"/>
            </p:cNvCxnSpPr>
            <p:nvPr/>
          </p:nvCxnSpPr>
          <p:spPr>
            <a:xfrm rot="16200000" flipV="1">
              <a:off x="4430875" y="4769658"/>
              <a:ext cx="938400" cy="1439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>
              <a:stCxn id="229" idx="0"/>
              <a:endCxn id="230" idx="4"/>
            </p:cNvCxnSpPr>
            <p:nvPr/>
          </p:nvCxnSpPr>
          <p:spPr>
            <a:xfrm rot="5400000" flipH="1" flipV="1">
              <a:off x="4708069" y="3937354"/>
              <a:ext cx="383290" cy="719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2" name="Curved Connector 271"/>
            <p:cNvCxnSpPr>
              <a:stCxn id="227" idx="6"/>
              <a:endCxn id="229" idx="6"/>
            </p:cNvCxnSpPr>
            <p:nvPr/>
          </p:nvCxnSpPr>
          <p:spPr>
            <a:xfrm flipH="1" flipV="1">
              <a:off x="4979926" y="4215268"/>
              <a:ext cx="1438" cy="1665330"/>
            </a:xfrm>
            <a:prstGeom prst="curvedConnector3">
              <a:avLst>
                <a:gd name="adj1" fmla="val -15897079"/>
              </a:avLst>
            </a:prstGeom>
            <a:ln w="38100">
              <a:solidFill>
                <a:srgbClr val="FF0000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urved Connector 272"/>
            <p:cNvCxnSpPr>
              <a:stCxn id="227" idx="6"/>
              <a:endCxn id="230" idx="7"/>
            </p:cNvCxnSpPr>
            <p:nvPr/>
          </p:nvCxnSpPr>
          <p:spPr>
            <a:xfrm flipH="1" flipV="1">
              <a:off x="4957555" y="3599410"/>
              <a:ext cx="23809" cy="2281188"/>
            </a:xfrm>
            <a:prstGeom prst="curvedConnector4">
              <a:avLst>
                <a:gd name="adj1" fmla="val -2084208"/>
                <a:gd name="adj2" fmla="val 98903"/>
              </a:avLst>
            </a:prstGeom>
            <a:ln w="38100">
              <a:solidFill>
                <a:srgbClr val="FF0000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urved Connector 273"/>
            <p:cNvCxnSpPr>
              <a:stCxn id="228" idx="3"/>
              <a:endCxn id="230" idx="2"/>
            </p:cNvCxnSpPr>
            <p:nvPr/>
          </p:nvCxnSpPr>
          <p:spPr>
            <a:xfrm rot="5400000" flipH="1">
              <a:off x="3968263" y="4510678"/>
              <a:ext cx="1726078" cy="25038"/>
            </a:xfrm>
            <a:prstGeom prst="curvedConnector4">
              <a:avLst>
                <a:gd name="adj1" fmla="val 1449"/>
                <a:gd name="adj2" fmla="val 1013012"/>
              </a:avLst>
            </a:prstGeom>
            <a:ln w="38100">
              <a:solidFill>
                <a:srgbClr val="FF0000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0" name="Group 299"/>
          <p:cNvGrpSpPr/>
          <p:nvPr/>
        </p:nvGrpSpPr>
        <p:grpSpPr>
          <a:xfrm>
            <a:off x="2780701" y="3501555"/>
            <a:ext cx="2038082" cy="2386592"/>
            <a:chOff x="2780701" y="3501555"/>
            <a:chExt cx="2038082" cy="2386592"/>
          </a:xfrm>
        </p:grpSpPr>
        <p:cxnSp>
          <p:nvCxnSpPr>
            <p:cNvPr id="235" name="Straight Arrow Connector 234"/>
            <p:cNvCxnSpPr>
              <a:stCxn id="226" idx="6"/>
              <a:endCxn id="230" idx="2"/>
            </p:cNvCxnSpPr>
            <p:nvPr/>
          </p:nvCxnSpPr>
          <p:spPr>
            <a:xfrm>
              <a:off x="4277608" y="3501555"/>
              <a:ext cx="541175" cy="158603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>
              <a:stCxn id="225" idx="6"/>
              <a:endCxn id="229" idx="2"/>
            </p:cNvCxnSpPr>
            <p:nvPr/>
          </p:nvCxnSpPr>
          <p:spPr>
            <a:xfrm>
              <a:off x="4276170" y="4056665"/>
              <a:ext cx="542613" cy="158603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217" idx="6"/>
              <a:endCxn id="221" idx="2"/>
            </p:cNvCxnSpPr>
            <p:nvPr/>
          </p:nvCxnSpPr>
          <p:spPr>
            <a:xfrm flipV="1">
              <a:off x="2805739" y="5650252"/>
              <a:ext cx="567496" cy="71743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>
              <a:stCxn id="224" idx="6"/>
              <a:endCxn id="227" idx="2"/>
            </p:cNvCxnSpPr>
            <p:nvPr/>
          </p:nvCxnSpPr>
          <p:spPr>
            <a:xfrm flipV="1">
              <a:off x="4277608" y="5880598"/>
              <a:ext cx="541175" cy="7549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20" idx="5"/>
              <a:endCxn id="222" idx="1"/>
            </p:cNvCxnSpPr>
            <p:nvPr/>
          </p:nvCxnSpPr>
          <p:spPr>
            <a:xfrm rot="16200000" flipH="1">
              <a:off x="3006016" y="3892097"/>
              <a:ext cx="165503" cy="616133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stCxn id="219" idx="6"/>
              <a:endCxn id="218" idx="2"/>
            </p:cNvCxnSpPr>
            <p:nvPr/>
          </p:nvCxnSpPr>
          <p:spPr>
            <a:xfrm>
              <a:off x="2804300" y="5008282"/>
              <a:ext cx="568935" cy="4532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4" name="Straight Arrow Connector 293"/>
            <p:cNvCxnSpPr>
              <a:stCxn id="221" idx="6"/>
              <a:endCxn id="224" idx="2"/>
            </p:cNvCxnSpPr>
            <p:nvPr/>
          </p:nvCxnSpPr>
          <p:spPr>
            <a:xfrm>
              <a:off x="3534378" y="5650252"/>
              <a:ext cx="580649" cy="237895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Our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Objective: timbre consistency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Constraints: pitch locality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Previous constrained clustering algorithms do not apply due to the following properties: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Inconsistent constraints: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914400" lvl="1" indent="-45720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pitch estimates sometimes erroneous</a:t>
            </a:r>
          </a:p>
          <a:p>
            <a:pPr marL="914400" lvl="1" indent="-45720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may make constraints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unsatisfiable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Heavily constrained: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nearly every pitch estimate is involved in at least one constraint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Clustering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 : clustering in n-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iteration;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    : {all constraints satisfied by      } ;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1. Start from an initial clustering     , which satisfies      , a subset of all constraints; n=1;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2. Find a new clustering     that decreases the objective    and also satisfies       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3.     = {all constraints satisfied by      } ;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4. Repeat 2-4 until the objective (nearly) cannot be decreased;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514600"/>
          <a:ext cx="430213" cy="455612"/>
        </p:xfrm>
        <a:graphic>
          <a:graphicData uri="http://schemas.openxmlformats.org/presentationml/2006/ole">
            <p:oleObj spid="_x0000_s1028" name="Equation" r:id="rId3" imgW="21564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69225" y="2511425"/>
          <a:ext cx="384175" cy="460375"/>
        </p:xfrm>
        <a:graphic>
          <a:graphicData uri="http://schemas.openxmlformats.org/presentationml/2006/ole">
            <p:oleObj spid="_x0000_s1029" name="Equation" r:id="rId4" imgW="19044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4800" y="3298371"/>
          <a:ext cx="430213" cy="455612"/>
        </p:xfrm>
        <a:graphic>
          <a:graphicData uri="http://schemas.openxmlformats.org/presentationml/2006/ole">
            <p:oleObj spid="_x0000_s1030" name="Equation" r:id="rId5" imgW="215640" imgH="228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52787" y="3679371"/>
          <a:ext cx="557213" cy="455613"/>
        </p:xfrm>
        <a:graphic>
          <a:graphicData uri="http://schemas.openxmlformats.org/presentationml/2006/ole">
            <p:oleObj spid="_x0000_s1031" name="Equation" r:id="rId6" imgW="279360" imgH="22860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437187" y="4101873"/>
          <a:ext cx="430213" cy="455613"/>
        </p:xfrm>
        <a:graphic>
          <a:graphicData uri="http://schemas.openxmlformats.org/presentationml/2006/ole">
            <p:oleObj spid="_x0000_s1032" name="Equation" r:id="rId7" imgW="215640" imgH="2286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4089399"/>
          <a:ext cx="384175" cy="460375"/>
        </p:xfrm>
        <a:graphic>
          <a:graphicData uri="http://schemas.openxmlformats.org/presentationml/2006/ole">
            <p:oleObj spid="_x0000_s1033" name="Equation" r:id="rId8" imgW="190440" imgH="228600" progId="Equation.DSMT4">
              <p:embed/>
            </p:oleObj>
          </a:graphicData>
        </a:graphic>
      </p:graphicFrame>
      <p:sp>
        <p:nvSpPr>
          <p:cNvPr id="12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85800" y="5257800"/>
          <a:ext cx="2239963" cy="458788"/>
        </p:xfrm>
        <a:graphic>
          <a:graphicData uri="http://schemas.openxmlformats.org/presentationml/2006/ole">
            <p:oleObj spid="_x0000_s1034" name="Equation" r:id="rId9" imgW="1117440" imgH="2286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339137" y="3298371"/>
          <a:ext cx="347663" cy="461963"/>
        </p:xfrm>
        <a:graphic>
          <a:graphicData uri="http://schemas.openxmlformats.org/presentationml/2006/ole">
            <p:oleObj spid="_x0000_s1035" name="Equation" r:id="rId10" imgW="152280" imgH="20304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5800" y="5640388"/>
          <a:ext cx="3482975" cy="457200"/>
        </p:xfrm>
        <a:graphic>
          <a:graphicData uri="http://schemas.openxmlformats.org/presentationml/2006/ole">
            <p:oleObj spid="_x0000_s1036" name="Equation" r:id="rId11" imgW="1739880" imgH="22860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838200" y="1184502"/>
          <a:ext cx="430212" cy="455613"/>
        </p:xfrm>
        <a:graphic>
          <a:graphicData uri="http://schemas.openxmlformats.org/presentationml/2006/ole">
            <p:oleObj spid="_x0000_s1037" name="Equation" r:id="rId12" imgW="215640" imgH="228600" progId="Equation.DSMT4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838200" y="1600200"/>
          <a:ext cx="384175" cy="460375"/>
        </p:xfrm>
        <a:graphic>
          <a:graphicData uri="http://schemas.openxmlformats.org/presentationml/2006/ole">
            <p:oleObj spid="_x0000_s1038" name="Equation" r:id="rId13" imgW="190440" imgH="228600" progId="Equation.DSMT4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5105400" y="1629228"/>
          <a:ext cx="430213" cy="455613"/>
        </p:xfrm>
        <a:graphic>
          <a:graphicData uri="http://schemas.openxmlformats.org/presentationml/2006/ole">
            <p:oleObj spid="_x0000_s1041" name="Equation" r:id="rId14" imgW="215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Trivial one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: a random partition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: constraints satisfied by     , may be empty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more informative one for MPT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: label pitches according to pitch order in each frame: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highest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second-highest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third..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fourth…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: will contain all cannot-links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1703388"/>
          <a:ext cx="430212" cy="455613"/>
        </p:xfrm>
        <a:graphic>
          <a:graphicData uri="http://schemas.openxmlformats.org/presentationml/2006/ole">
            <p:oleObj spid="_x0000_s2050" name="Equation" r:id="rId3" imgW="215640" imgH="2286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95400" y="2144487"/>
          <a:ext cx="384175" cy="460375"/>
        </p:xfrm>
        <a:graphic>
          <a:graphicData uri="http://schemas.openxmlformats.org/presentationml/2006/ole">
            <p:oleObj spid="_x0000_s2051" name="Equation" r:id="rId4" imgW="190440" imgH="228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979987" y="2133600"/>
          <a:ext cx="430213" cy="455612"/>
        </p:xfrm>
        <a:graphic>
          <a:graphicData uri="http://schemas.openxmlformats.org/presentationml/2006/ole">
            <p:oleObj spid="_x0000_s2052" name="Equation" r:id="rId5" imgW="215640" imgH="2286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95400" y="3087915"/>
          <a:ext cx="430213" cy="455612"/>
        </p:xfrm>
        <a:graphic>
          <a:graphicData uri="http://schemas.openxmlformats.org/presentationml/2006/ole">
            <p:oleObj spid="_x0000_s2053" name="Equation" r:id="rId6" imgW="215640" imgH="2286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295400" y="3897087"/>
          <a:ext cx="384175" cy="460375"/>
        </p:xfrm>
        <a:graphic>
          <a:graphicData uri="http://schemas.openxmlformats.org/presentationml/2006/ole">
            <p:oleObj spid="_x0000_s2054" name="Equation" r:id="rId7" imgW="190440" imgH="228600" progId="Equation.DSMT4">
              <p:embed/>
            </p:oleObj>
          </a:graphicData>
        </a:graphic>
      </p:graphicFrame>
      <p:grpSp>
        <p:nvGrpSpPr>
          <p:cNvPr id="101" name="Group 109"/>
          <p:cNvGrpSpPr>
            <a:grpSpLocks/>
          </p:cNvGrpSpPr>
          <p:nvPr/>
        </p:nvGrpSpPr>
        <p:grpSpPr bwMode="auto">
          <a:xfrm>
            <a:off x="2286000" y="4419600"/>
            <a:ext cx="4270876" cy="1928036"/>
            <a:chOff x="715732" y="3011488"/>
            <a:chExt cx="6679296" cy="3518421"/>
          </a:xfrm>
        </p:grpSpPr>
        <p:sp>
          <p:nvSpPr>
            <p:cNvPr id="102" name="Line 4"/>
            <p:cNvSpPr>
              <a:spLocks noChangeShapeType="1"/>
            </p:cNvSpPr>
            <p:nvPr/>
          </p:nvSpPr>
          <p:spPr bwMode="auto">
            <a:xfrm>
              <a:off x="1338441" y="3011488"/>
              <a:ext cx="0" cy="29718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5"/>
            <p:cNvSpPr>
              <a:spLocks noChangeShapeType="1"/>
            </p:cNvSpPr>
            <p:nvPr/>
          </p:nvSpPr>
          <p:spPr bwMode="auto">
            <a:xfrm rot="5400000">
              <a:off x="4364996" y="2938811"/>
              <a:ext cx="3472" cy="60565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Oval 7"/>
            <p:cNvSpPr>
              <a:spLocks noChangeArrowheads="1"/>
            </p:cNvSpPr>
            <p:nvPr/>
          </p:nvSpPr>
          <p:spPr bwMode="auto">
            <a:xfrm>
              <a:off x="2481462" y="5351969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8"/>
            <p:cNvSpPr>
              <a:spLocks noChangeArrowheads="1"/>
            </p:cNvSpPr>
            <p:nvPr/>
          </p:nvSpPr>
          <p:spPr bwMode="auto">
            <a:xfrm>
              <a:off x="2910920" y="4709702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"/>
            <p:cNvSpPr>
              <a:spLocks noChangeArrowheads="1"/>
            </p:cNvSpPr>
            <p:nvPr/>
          </p:nvSpPr>
          <p:spPr bwMode="auto">
            <a:xfrm>
              <a:off x="2481462" y="4666153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"/>
            <p:cNvSpPr>
              <a:spLocks noChangeArrowheads="1"/>
            </p:cNvSpPr>
            <p:nvPr/>
          </p:nvSpPr>
          <p:spPr bwMode="auto">
            <a:xfrm>
              <a:off x="2481462" y="404201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11"/>
            <p:cNvSpPr>
              <a:spLocks noChangeArrowheads="1"/>
            </p:cNvSpPr>
            <p:nvPr/>
          </p:nvSpPr>
          <p:spPr bwMode="auto">
            <a:xfrm>
              <a:off x="2910920" y="528303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2"/>
            <p:cNvSpPr>
              <a:spLocks noChangeArrowheads="1"/>
            </p:cNvSpPr>
            <p:nvPr/>
          </p:nvSpPr>
          <p:spPr bwMode="auto">
            <a:xfrm>
              <a:off x="2910920" y="4085569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13"/>
            <p:cNvSpPr>
              <a:spLocks noChangeArrowheads="1"/>
            </p:cNvSpPr>
            <p:nvPr/>
          </p:nvSpPr>
          <p:spPr bwMode="auto">
            <a:xfrm>
              <a:off x="2481462" y="3218319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7"/>
            <p:cNvSpPr>
              <a:spLocks noChangeArrowheads="1"/>
            </p:cNvSpPr>
            <p:nvPr/>
          </p:nvSpPr>
          <p:spPr bwMode="auto">
            <a:xfrm>
              <a:off x="3338790" y="4756898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10"/>
            <p:cNvSpPr>
              <a:spLocks noChangeArrowheads="1"/>
            </p:cNvSpPr>
            <p:nvPr/>
          </p:nvSpPr>
          <p:spPr bwMode="auto">
            <a:xfrm>
              <a:off x="3338790" y="375173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13"/>
            <p:cNvSpPr>
              <a:spLocks noChangeArrowheads="1"/>
            </p:cNvSpPr>
            <p:nvPr/>
          </p:nvSpPr>
          <p:spPr bwMode="auto">
            <a:xfrm>
              <a:off x="3338790" y="3218319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7"/>
            <p:cNvSpPr>
              <a:spLocks noChangeArrowheads="1"/>
            </p:cNvSpPr>
            <p:nvPr/>
          </p:nvSpPr>
          <p:spPr bwMode="auto">
            <a:xfrm>
              <a:off x="3764548" y="5381003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9"/>
            <p:cNvSpPr>
              <a:spLocks noChangeArrowheads="1"/>
            </p:cNvSpPr>
            <p:nvPr/>
          </p:nvSpPr>
          <p:spPr bwMode="auto">
            <a:xfrm>
              <a:off x="3764548" y="475325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0"/>
            <p:cNvSpPr>
              <a:spLocks noChangeArrowheads="1"/>
            </p:cNvSpPr>
            <p:nvPr/>
          </p:nvSpPr>
          <p:spPr bwMode="auto">
            <a:xfrm>
              <a:off x="3764548" y="3788023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3"/>
            <p:cNvSpPr>
              <a:spLocks noChangeArrowheads="1"/>
            </p:cNvSpPr>
            <p:nvPr/>
          </p:nvSpPr>
          <p:spPr bwMode="auto">
            <a:xfrm>
              <a:off x="3764548" y="3261867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TextBox 26"/>
            <p:cNvSpPr txBox="1">
              <a:spLocks noChangeArrowheads="1"/>
            </p:cNvSpPr>
            <p:nvPr/>
          </p:nvSpPr>
          <p:spPr bwMode="auto">
            <a:xfrm>
              <a:off x="6262608" y="3904128"/>
              <a:ext cx="791077" cy="83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/>
                <a:t>…</a:t>
              </a:r>
            </a:p>
          </p:txBody>
        </p:sp>
        <p:sp>
          <p:nvSpPr>
            <p:cNvPr id="119" name="TextBox 27"/>
            <p:cNvSpPr txBox="1">
              <a:spLocks noChangeArrowheads="1"/>
            </p:cNvSpPr>
            <p:nvPr/>
          </p:nvSpPr>
          <p:spPr bwMode="auto">
            <a:xfrm>
              <a:off x="3500788" y="5968255"/>
              <a:ext cx="1117667" cy="56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sp>
          <p:nvSpPr>
            <p:cNvPr id="120" name="TextBox 28"/>
            <p:cNvSpPr txBox="1">
              <a:spLocks noChangeArrowheads="1"/>
            </p:cNvSpPr>
            <p:nvPr/>
          </p:nvSpPr>
          <p:spPr bwMode="auto">
            <a:xfrm rot="10800000">
              <a:off x="715732" y="3377715"/>
              <a:ext cx="625739" cy="1765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sz="1400" dirty="0"/>
                <a:t>Frequency</a:t>
              </a: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4197704" y="5366484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8"/>
            <p:cNvSpPr>
              <a:spLocks noChangeArrowheads="1"/>
            </p:cNvSpPr>
            <p:nvPr/>
          </p:nvSpPr>
          <p:spPr bwMode="auto">
            <a:xfrm>
              <a:off x="4627162" y="4767759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9"/>
            <p:cNvSpPr>
              <a:spLocks noChangeArrowheads="1"/>
            </p:cNvSpPr>
            <p:nvPr/>
          </p:nvSpPr>
          <p:spPr bwMode="auto">
            <a:xfrm>
              <a:off x="4197704" y="472421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0"/>
            <p:cNvSpPr>
              <a:spLocks noChangeArrowheads="1"/>
            </p:cNvSpPr>
            <p:nvPr/>
          </p:nvSpPr>
          <p:spPr bwMode="auto">
            <a:xfrm>
              <a:off x="4197704" y="378076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4627162" y="5631367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2"/>
            <p:cNvSpPr>
              <a:spLocks noChangeArrowheads="1"/>
            </p:cNvSpPr>
            <p:nvPr/>
          </p:nvSpPr>
          <p:spPr bwMode="auto">
            <a:xfrm>
              <a:off x="4627162" y="4100084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3"/>
            <p:cNvSpPr>
              <a:spLocks noChangeArrowheads="1"/>
            </p:cNvSpPr>
            <p:nvPr/>
          </p:nvSpPr>
          <p:spPr bwMode="auto">
            <a:xfrm>
              <a:off x="4197704" y="3247348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7"/>
            <p:cNvSpPr>
              <a:spLocks noChangeArrowheads="1"/>
            </p:cNvSpPr>
            <p:nvPr/>
          </p:nvSpPr>
          <p:spPr bwMode="auto">
            <a:xfrm>
              <a:off x="5055032" y="5591454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10"/>
            <p:cNvSpPr>
              <a:spLocks noChangeArrowheads="1"/>
            </p:cNvSpPr>
            <p:nvPr/>
          </p:nvSpPr>
          <p:spPr bwMode="auto">
            <a:xfrm>
              <a:off x="5055032" y="407104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3"/>
            <p:cNvSpPr>
              <a:spLocks noChangeArrowheads="1"/>
            </p:cNvSpPr>
            <p:nvPr/>
          </p:nvSpPr>
          <p:spPr bwMode="auto">
            <a:xfrm>
              <a:off x="5055032" y="3704539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Oval 7"/>
            <p:cNvSpPr>
              <a:spLocks noChangeArrowheads="1"/>
            </p:cNvSpPr>
            <p:nvPr/>
          </p:nvSpPr>
          <p:spPr bwMode="auto">
            <a:xfrm>
              <a:off x="5484491" y="5562429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"/>
            <p:cNvSpPr>
              <a:spLocks noChangeArrowheads="1"/>
            </p:cNvSpPr>
            <p:nvPr/>
          </p:nvSpPr>
          <p:spPr bwMode="auto">
            <a:xfrm>
              <a:off x="5484491" y="497096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10"/>
            <p:cNvSpPr>
              <a:spLocks noChangeArrowheads="1"/>
            </p:cNvSpPr>
            <p:nvPr/>
          </p:nvSpPr>
          <p:spPr bwMode="auto">
            <a:xfrm>
              <a:off x="5484491" y="4063790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7"/>
            <p:cNvSpPr>
              <a:spLocks noChangeArrowheads="1"/>
            </p:cNvSpPr>
            <p:nvPr/>
          </p:nvSpPr>
          <p:spPr bwMode="auto">
            <a:xfrm>
              <a:off x="5876372" y="5591460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9"/>
            <p:cNvSpPr>
              <a:spLocks noChangeArrowheads="1"/>
            </p:cNvSpPr>
            <p:nvPr/>
          </p:nvSpPr>
          <p:spPr bwMode="auto">
            <a:xfrm>
              <a:off x="5876372" y="4999992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0"/>
            <p:cNvSpPr>
              <a:spLocks noChangeArrowheads="1"/>
            </p:cNvSpPr>
            <p:nvPr/>
          </p:nvSpPr>
          <p:spPr bwMode="auto">
            <a:xfrm>
              <a:off x="5876372" y="409282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Oval 13"/>
            <p:cNvSpPr>
              <a:spLocks noChangeArrowheads="1"/>
            </p:cNvSpPr>
            <p:nvPr/>
          </p:nvSpPr>
          <p:spPr bwMode="auto">
            <a:xfrm>
              <a:off x="5876372" y="3457810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7"/>
            <p:cNvSpPr>
              <a:spLocks noChangeArrowheads="1"/>
            </p:cNvSpPr>
            <p:nvPr/>
          </p:nvSpPr>
          <p:spPr bwMode="auto">
            <a:xfrm>
              <a:off x="2046045" y="5410028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9"/>
            <p:cNvSpPr>
              <a:spLocks noChangeArrowheads="1"/>
            </p:cNvSpPr>
            <p:nvPr/>
          </p:nvSpPr>
          <p:spPr bwMode="auto">
            <a:xfrm>
              <a:off x="2046045" y="499272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Oval 10"/>
            <p:cNvSpPr>
              <a:spLocks noChangeArrowheads="1"/>
            </p:cNvSpPr>
            <p:nvPr/>
          </p:nvSpPr>
          <p:spPr bwMode="auto">
            <a:xfrm>
              <a:off x="2046045" y="4303266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Oval 7"/>
            <p:cNvSpPr>
              <a:spLocks noChangeArrowheads="1"/>
            </p:cNvSpPr>
            <p:nvPr/>
          </p:nvSpPr>
          <p:spPr bwMode="auto">
            <a:xfrm>
              <a:off x="1632396" y="5388257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9"/>
            <p:cNvSpPr>
              <a:spLocks noChangeArrowheads="1"/>
            </p:cNvSpPr>
            <p:nvPr/>
          </p:nvSpPr>
          <p:spPr bwMode="auto">
            <a:xfrm>
              <a:off x="1632396" y="4992721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10"/>
            <p:cNvSpPr>
              <a:spLocks noChangeArrowheads="1"/>
            </p:cNvSpPr>
            <p:nvPr/>
          </p:nvSpPr>
          <p:spPr bwMode="auto">
            <a:xfrm>
              <a:off x="1632396" y="4303266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3"/>
            <p:cNvSpPr>
              <a:spLocks noChangeArrowheads="1"/>
            </p:cNvSpPr>
            <p:nvPr/>
          </p:nvSpPr>
          <p:spPr bwMode="auto">
            <a:xfrm>
              <a:off x="1632396" y="3479574"/>
              <a:ext cx="179399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2"/>
            <p:cNvSpPr>
              <a:spLocks noChangeArrowheads="1"/>
            </p:cNvSpPr>
            <p:nvPr/>
          </p:nvSpPr>
          <p:spPr bwMode="auto">
            <a:xfrm>
              <a:off x="2896406" y="3258255"/>
              <a:ext cx="177811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Oval 13"/>
            <p:cNvSpPr>
              <a:spLocks noChangeArrowheads="1"/>
            </p:cNvSpPr>
            <p:nvPr/>
          </p:nvSpPr>
          <p:spPr bwMode="auto">
            <a:xfrm>
              <a:off x="4634118" y="3711796"/>
              <a:ext cx="179398" cy="16510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7" name="Group 5"/>
          <p:cNvGrpSpPr>
            <a:grpSpLocks/>
          </p:cNvGrpSpPr>
          <p:nvPr/>
        </p:nvGrpSpPr>
        <p:grpSpPr bwMode="auto">
          <a:xfrm>
            <a:off x="2286000" y="4419600"/>
            <a:ext cx="4270876" cy="1928036"/>
            <a:chOff x="715732" y="3011488"/>
            <a:chExt cx="6679296" cy="3518421"/>
          </a:xfrm>
        </p:grpSpPr>
        <p:sp>
          <p:nvSpPr>
            <p:cNvPr id="148" name="Line 4"/>
            <p:cNvSpPr>
              <a:spLocks noChangeShapeType="1"/>
            </p:cNvSpPr>
            <p:nvPr/>
          </p:nvSpPr>
          <p:spPr bwMode="auto">
            <a:xfrm>
              <a:off x="1338441" y="3011488"/>
              <a:ext cx="0" cy="29718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5"/>
            <p:cNvSpPr>
              <a:spLocks noChangeShapeType="1"/>
            </p:cNvSpPr>
            <p:nvPr/>
          </p:nvSpPr>
          <p:spPr bwMode="auto">
            <a:xfrm rot="5400000">
              <a:off x="4364996" y="2938811"/>
              <a:ext cx="3472" cy="60565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Oval 7"/>
            <p:cNvSpPr>
              <a:spLocks noChangeArrowheads="1"/>
            </p:cNvSpPr>
            <p:nvPr/>
          </p:nvSpPr>
          <p:spPr bwMode="auto">
            <a:xfrm>
              <a:off x="2481462" y="5351969"/>
              <a:ext cx="179399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8"/>
            <p:cNvSpPr>
              <a:spLocks noChangeArrowheads="1"/>
            </p:cNvSpPr>
            <p:nvPr/>
          </p:nvSpPr>
          <p:spPr bwMode="auto">
            <a:xfrm>
              <a:off x="2910920" y="4709702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9"/>
            <p:cNvSpPr>
              <a:spLocks noChangeArrowheads="1"/>
            </p:cNvSpPr>
            <p:nvPr/>
          </p:nvSpPr>
          <p:spPr bwMode="auto">
            <a:xfrm>
              <a:off x="2481462" y="4666153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Oval 10"/>
            <p:cNvSpPr>
              <a:spLocks noChangeArrowheads="1"/>
            </p:cNvSpPr>
            <p:nvPr/>
          </p:nvSpPr>
          <p:spPr bwMode="auto">
            <a:xfrm>
              <a:off x="2481462" y="4042011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1"/>
            <p:cNvSpPr>
              <a:spLocks noChangeArrowheads="1"/>
            </p:cNvSpPr>
            <p:nvPr/>
          </p:nvSpPr>
          <p:spPr bwMode="auto">
            <a:xfrm>
              <a:off x="2910920" y="5283030"/>
              <a:ext cx="177811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Oval 12"/>
            <p:cNvSpPr>
              <a:spLocks noChangeArrowheads="1"/>
            </p:cNvSpPr>
            <p:nvPr/>
          </p:nvSpPr>
          <p:spPr bwMode="auto">
            <a:xfrm>
              <a:off x="2910920" y="4085569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Oval 13"/>
            <p:cNvSpPr>
              <a:spLocks noChangeArrowheads="1"/>
            </p:cNvSpPr>
            <p:nvPr/>
          </p:nvSpPr>
          <p:spPr bwMode="auto">
            <a:xfrm>
              <a:off x="2481462" y="3218319"/>
              <a:ext cx="179399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Oval 7"/>
            <p:cNvSpPr>
              <a:spLocks noChangeArrowheads="1"/>
            </p:cNvSpPr>
            <p:nvPr/>
          </p:nvSpPr>
          <p:spPr bwMode="auto">
            <a:xfrm>
              <a:off x="3338790" y="4756898"/>
              <a:ext cx="179398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10"/>
            <p:cNvSpPr>
              <a:spLocks noChangeArrowheads="1"/>
            </p:cNvSpPr>
            <p:nvPr/>
          </p:nvSpPr>
          <p:spPr bwMode="auto">
            <a:xfrm>
              <a:off x="3338790" y="3751731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13"/>
            <p:cNvSpPr>
              <a:spLocks noChangeArrowheads="1"/>
            </p:cNvSpPr>
            <p:nvPr/>
          </p:nvSpPr>
          <p:spPr bwMode="auto">
            <a:xfrm>
              <a:off x="3338790" y="3218319"/>
              <a:ext cx="179398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Oval 7"/>
            <p:cNvSpPr>
              <a:spLocks noChangeArrowheads="1"/>
            </p:cNvSpPr>
            <p:nvPr/>
          </p:nvSpPr>
          <p:spPr bwMode="auto">
            <a:xfrm>
              <a:off x="3764548" y="5381003"/>
              <a:ext cx="179398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9"/>
            <p:cNvSpPr>
              <a:spLocks noChangeArrowheads="1"/>
            </p:cNvSpPr>
            <p:nvPr/>
          </p:nvSpPr>
          <p:spPr bwMode="auto">
            <a:xfrm>
              <a:off x="3764548" y="4753250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10"/>
            <p:cNvSpPr>
              <a:spLocks noChangeArrowheads="1"/>
            </p:cNvSpPr>
            <p:nvPr/>
          </p:nvSpPr>
          <p:spPr bwMode="auto">
            <a:xfrm>
              <a:off x="3764548" y="3788023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Oval 13"/>
            <p:cNvSpPr>
              <a:spLocks noChangeArrowheads="1"/>
            </p:cNvSpPr>
            <p:nvPr/>
          </p:nvSpPr>
          <p:spPr bwMode="auto">
            <a:xfrm>
              <a:off x="3764548" y="3261867"/>
              <a:ext cx="179398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TextBox 26"/>
            <p:cNvSpPr txBox="1">
              <a:spLocks noChangeArrowheads="1"/>
            </p:cNvSpPr>
            <p:nvPr/>
          </p:nvSpPr>
          <p:spPr bwMode="auto">
            <a:xfrm>
              <a:off x="6262608" y="3904128"/>
              <a:ext cx="791077" cy="83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/>
                <a:t>…</a:t>
              </a:r>
            </a:p>
          </p:txBody>
        </p:sp>
        <p:sp>
          <p:nvSpPr>
            <p:cNvPr id="165" name="TextBox 27"/>
            <p:cNvSpPr txBox="1">
              <a:spLocks noChangeArrowheads="1"/>
            </p:cNvSpPr>
            <p:nvPr/>
          </p:nvSpPr>
          <p:spPr bwMode="auto">
            <a:xfrm>
              <a:off x="3500789" y="5968255"/>
              <a:ext cx="1117667" cy="56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sp>
          <p:nvSpPr>
            <p:cNvPr id="166" name="TextBox 28"/>
            <p:cNvSpPr txBox="1">
              <a:spLocks noChangeArrowheads="1"/>
            </p:cNvSpPr>
            <p:nvPr/>
          </p:nvSpPr>
          <p:spPr bwMode="auto">
            <a:xfrm rot="10800000">
              <a:off x="715732" y="3377714"/>
              <a:ext cx="625739" cy="1765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sz="1400" dirty="0"/>
                <a:t>Frequency</a:t>
              </a:r>
            </a:p>
          </p:txBody>
        </p:sp>
        <p:sp>
          <p:nvSpPr>
            <p:cNvPr id="167" name="Oval 7"/>
            <p:cNvSpPr>
              <a:spLocks noChangeArrowheads="1"/>
            </p:cNvSpPr>
            <p:nvPr/>
          </p:nvSpPr>
          <p:spPr bwMode="auto">
            <a:xfrm>
              <a:off x="4197704" y="5366484"/>
              <a:ext cx="179399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Oval 8"/>
            <p:cNvSpPr>
              <a:spLocks noChangeArrowheads="1"/>
            </p:cNvSpPr>
            <p:nvPr/>
          </p:nvSpPr>
          <p:spPr bwMode="auto">
            <a:xfrm>
              <a:off x="4627162" y="4767759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Oval 9"/>
            <p:cNvSpPr>
              <a:spLocks noChangeArrowheads="1"/>
            </p:cNvSpPr>
            <p:nvPr/>
          </p:nvSpPr>
          <p:spPr bwMode="auto">
            <a:xfrm>
              <a:off x="4197704" y="4724210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Oval 10"/>
            <p:cNvSpPr>
              <a:spLocks noChangeArrowheads="1"/>
            </p:cNvSpPr>
            <p:nvPr/>
          </p:nvSpPr>
          <p:spPr bwMode="auto">
            <a:xfrm>
              <a:off x="4197704" y="3780760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Oval 11"/>
            <p:cNvSpPr>
              <a:spLocks noChangeArrowheads="1"/>
            </p:cNvSpPr>
            <p:nvPr/>
          </p:nvSpPr>
          <p:spPr bwMode="auto">
            <a:xfrm>
              <a:off x="4627162" y="5631367"/>
              <a:ext cx="177811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Oval 12"/>
            <p:cNvSpPr>
              <a:spLocks noChangeArrowheads="1"/>
            </p:cNvSpPr>
            <p:nvPr/>
          </p:nvSpPr>
          <p:spPr bwMode="auto">
            <a:xfrm>
              <a:off x="4627162" y="4100084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Oval 13"/>
            <p:cNvSpPr>
              <a:spLocks noChangeArrowheads="1"/>
            </p:cNvSpPr>
            <p:nvPr/>
          </p:nvSpPr>
          <p:spPr bwMode="auto">
            <a:xfrm>
              <a:off x="4197704" y="3247348"/>
              <a:ext cx="179399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7"/>
            <p:cNvSpPr>
              <a:spLocks noChangeArrowheads="1"/>
            </p:cNvSpPr>
            <p:nvPr/>
          </p:nvSpPr>
          <p:spPr bwMode="auto">
            <a:xfrm>
              <a:off x="5055032" y="5591454"/>
              <a:ext cx="179398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Oval 10"/>
            <p:cNvSpPr>
              <a:spLocks noChangeArrowheads="1"/>
            </p:cNvSpPr>
            <p:nvPr/>
          </p:nvSpPr>
          <p:spPr bwMode="auto">
            <a:xfrm>
              <a:off x="5055032" y="4071040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Oval 13"/>
            <p:cNvSpPr>
              <a:spLocks noChangeArrowheads="1"/>
            </p:cNvSpPr>
            <p:nvPr/>
          </p:nvSpPr>
          <p:spPr bwMode="auto">
            <a:xfrm>
              <a:off x="5055032" y="3704539"/>
              <a:ext cx="179398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7"/>
            <p:cNvSpPr>
              <a:spLocks noChangeArrowheads="1"/>
            </p:cNvSpPr>
            <p:nvPr/>
          </p:nvSpPr>
          <p:spPr bwMode="auto">
            <a:xfrm>
              <a:off x="5484491" y="5562429"/>
              <a:ext cx="179398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Oval 9"/>
            <p:cNvSpPr>
              <a:spLocks noChangeArrowheads="1"/>
            </p:cNvSpPr>
            <p:nvPr/>
          </p:nvSpPr>
          <p:spPr bwMode="auto">
            <a:xfrm>
              <a:off x="5484491" y="4970961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Oval 10"/>
            <p:cNvSpPr>
              <a:spLocks noChangeArrowheads="1"/>
            </p:cNvSpPr>
            <p:nvPr/>
          </p:nvSpPr>
          <p:spPr bwMode="auto">
            <a:xfrm>
              <a:off x="5484491" y="4063790"/>
              <a:ext cx="177811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Oval 7"/>
            <p:cNvSpPr>
              <a:spLocks noChangeArrowheads="1"/>
            </p:cNvSpPr>
            <p:nvPr/>
          </p:nvSpPr>
          <p:spPr bwMode="auto">
            <a:xfrm>
              <a:off x="5876372" y="5591460"/>
              <a:ext cx="179398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Oval 9"/>
            <p:cNvSpPr>
              <a:spLocks noChangeArrowheads="1"/>
            </p:cNvSpPr>
            <p:nvPr/>
          </p:nvSpPr>
          <p:spPr bwMode="auto">
            <a:xfrm>
              <a:off x="5876372" y="4999992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10"/>
            <p:cNvSpPr>
              <a:spLocks noChangeArrowheads="1"/>
            </p:cNvSpPr>
            <p:nvPr/>
          </p:nvSpPr>
          <p:spPr bwMode="auto">
            <a:xfrm>
              <a:off x="5876372" y="4092821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Oval 13"/>
            <p:cNvSpPr>
              <a:spLocks noChangeArrowheads="1"/>
            </p:cNvSpPr>
            <p:nvPr/>
          </p:nvSpPr>
          <p:spPr bwMode="auto">
            <a:xfrm>
              <a:off x="5876372" y="3457810"/>
              <a:ext cx="179398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Oval 7"/>
            <p:cNvSpPr>
              <a:spLocks noChangeArrowheads="1"/>
            </p:cNvSpPr>
            <p:nvPr/>
          </p:nvSpPr>
          <p:spPr bwMode="auto">
            <a:xfrm>
              <a:off x="2046045" y="5410028"/>
              <a:ext cx="179399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Oval 9"/>
            <p:cNvSpPr>
              <a:spLocks noChangeArrowheads="1"/>
            </p:cNvSpPr>
            <p:nvPr/>
          </p:nvSpPr>
          <p:spPr bwMode="auto">
            <a:xfrm>
              <a:off x="2046045" y="4992721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0"/>
            <p:cNvSpPr>
              <a:spLocks noChangeArrowheads="1"/>
            </p:cNvSpPr>
            <p:nvPr/>
          </p:nvSpPr>
          <p:spPr bwMode="auto">
            <a:xfrm>
              <a:off x="2046045" y="4303266"/>
              <a:ext cx="177811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Oval 7"/>
            <p:cNvSpPr>
              <a:spLocks noChangeArrowheads="1"/>
            </p:cNvSpPr>
            <p:nvPr/>
          </p:nvSpPr>
          <p:spPr bwMode="auto">
            <a:xfrm>
              <a:off x="1632396" y="5388257"/>
              <a:ext cx="179399" cy="165104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Oval 9"/>
            <p:cNvSpPr>
              <a:spLocks noChangeArrowheads="1"/>
            </p:cNvSpPr>
            <p:nvPr/>
          </p:nvSpPr>
          <p:spPr bwMode="auto">
            <a:xfrm>
              <a:off x="1632396" y="4992721"/>
              <a:ext cx="177811" cy="1651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Oval 10"/>
            <p:cNvSpPr>
              <a:spLocks noChangeArrowheads="1"/>
            </p:cNvSpPr>
            <p:nvPr/>
          </p:nvSpPr>
          <p:spPr bwMode="auto">
            <a:xfrm>
              <a:off x="1632396" y="4303266"/>
              <a:ext cx="177811" cy="165104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Oval 13"/>
            <p:cNvSpPr>
              <a:spLocks noChangeArrowheads="1"/>
            </p:cNvSpPr>
            <p:nvPr/>
          </p:nvSpPr>
          <p:spPr bwMode="auto">
            <a:xfrm>
              <a:off x="1632396" y="3479574"/>
              <a:ext cx="179399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Oval 12"/>
            <p:cNvSpPr>
              <a:spLocks noChangeArrowheads="1"/>
            </p:cNvSpPr>
            <p:nvPr/>
          </p:nvSpPr>
          <p:spPr bwMode="auto">
            <a:xfrm>
              <a:off x="2896406" y="3258255"/>
              <a:ext cx="177811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Oval 13"/>
            <p:cNvSpPr>
              <a:spLocks noChangeArrowheads="1"/>
            </p:cNvSpPr>
            <p:nvPr/>
          </p:nvSpPr>
          <p:spPr bwMode="auto">
            <a:xfrm>
              <a:off x="4634118" y="3711796"/>
              <a:ext cx="179398" cy="16510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Satisfy current constraints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2. Decrease the objective function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  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    : satisfied cannot-link		      : unsatisfied cannot-link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    : satisfied must-link	      	      : unsatisfied cannot-link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Swap set: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connected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between two clusters.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Traverse all swap sets until finding a new clustering that decreases the objective function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533400" y="2286000"/>
            <a:ext cx="3429000" cy="1981200"/>
            <a:chOff x="533400" y="2286000"/>
            <a:chExt cx="3429000" cy="1981200"/>
          </a:xfrm>
        </p:grpSpPr>
        <p:sp>
          <p:nvSpPr>
            <p:cNvPr id="107" name="TextBox 106"/>
            <p:cNvSpPr txBox="1"/>
            <p:nvPr/>
          </p:nvSpPr>
          <p:spPr>
            <a:xfrm>
              <a:off x="1217810" y="3635508"/>
              <a:ext cx="176870" cy="355653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8" name="Oval 162"/>
            <p:cNvSpPr>
              <a:spLocks noChangeAspect="1"/>
            </p:cNvSpPr>
            <p:nvPr/>
          </p:nvSpPr>
          <p:spPr>
            <a:xfrm>
              <a:off x="1117060" y="3606800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76121" y="3645989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10" name="Oval 33"/>
            <p:cNvSpPr>
              <a:spLocks noChangeAspect="1"/>
            </p:cNvSpPr>
            <p:nvPr/>
          </p:nvSpPr>
          <p:spPr>
            <a:xfrm>
              <a:off x="1919591" y="2359378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992549" y="2397814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2" name="Oval 40"/>
            <p:cNvSpPr>
              <a:spLocks noChangeAspect="1"/>
            </p:cNvSpPr>
            <p:nvPr/>
          </p:nvSpPr>
          <p:spPr>
            <a:xfrm>
              <a:off x="2503251" y="2286000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576209" y="2324437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4" name="Oval 43"/>
            <p:cNvSpPr>
              <a:spLocks noChangeAspect="1"/>
            </p:cNvSpPr>
            <p:nvPr/>
          </p:nvSpPr>
          <p:spPr>
            <a:xfrm>
              <a:off x="3524655" y="3093156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597613" y="3131592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16" name="Oval 46"/>
            <p:cNvSpPr>
              <a:spLocks noChangeAspect="1"/>
            </p:cNvSpPr>
            <p:nvPr/>
          </p:nvSpPr>
          <p:spPr>
            <a:xfrm>
              <a:off x="3378740" y="3826933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451698" y="3865370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18" name="Oval 163"/>
            <p:cNvSpPr>
              <a:spLocks noChangeAspect="1"/>
            </p:cNvSpPr>
            <p:nvPr/>
          </p:nvSpPr>
          <p:spPr>
            <a:xfrm>
              <a:off x="533400" y="3386667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06357" y="3425855"/>
              <a:ext cx="298057" cy="3556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20" name="Straight Connector 52"/>
            <p:cNvCxnSpPr>
              <a:stCxn id="127" idx="6"/>
              <a:endCxn id="110" idx="2"/>
            </p:cNvCxnSpPr>
            <p:nvPr/>
          </p:nvCxnSpPr>
          <p:spPr>
            <a:xfrm>
              <a:off x="1554805" y="2506134"/>
              <a:ext cx="364786" cy="73378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53"/>
            <p:cNvCxnSpPr>
              <a:stCxn id="131" idx="6"/>
              <a:endCxn id="114" idx="2"/>
            </p:cNvCxnSpPr>
            <p:nvPr/>
          </p:nvCxnSpPr>
          <p:spPr>
            <a:xfrm flipV="1">
              <a:off x="3305783" y="3313289"/>
              <a:ext cx="218872" cy="146756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56"/>
            <p:cNvCxnSpPr>
              <a:stCxn id="110" idx="4"/>
              <a:endCxn id="129" idx="0"/>
            </p:cNvCxnSpPr>
            <p:nvPr/>
          </p:nvCxnSpPr>
          <p:spPr>
            <a:xfrm rot="16200000" flipH="1">
              <a:off x="2064245" y="2873863"/>
              <a:ext cx="440267" cy="291830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58"/>
            <p:cNvCxnSpPr>
              <a:stCxn id="112" idx="4"/>
              <a:endCxn id="131" idx="0"/>
            </p:cNvCxnSpPr>
            <p:nvPr/>
          </p:nvCxnSpPr>
          <p:spPr>
            <a:xfrm rot="16200000" flipH="1">
              <a:off x="2647695" y="2800695"/>
              <a:ext cx="513644" cy="364787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62"/>
            <p:cNvCxnSpPr/>
            <p:nvPr/>
          </p:nvCxnSpPr>
          <p:spPr>
            <a:xfrm flipV="1">
              <a:off x="1554804" y="3656470"/>
              <a:ext cx="805450" cy="170464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65"/>
            <p:cNvCxnSpPr>
              <a:stCxn id="108" idx="5"/>
              <a:endCxn id="116" idx="2"/>
            </p:cNvCxnSpPr>
            <p:nvPr/>
          </p:nvCxnSpPr>
          <p:spPr>
            <a:xfrm rot="16200000" flipH="1">
              <a:off x="2402482" y="3070807"/>
              <a:ext cx="64475" cy="1888042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68"/>
            <p:cNvCxnSpPr>
              <a:stCxn id="127" idx="3"/>
              <a:endCxn id="118" idx="0"/>
            </p:cNvCxnSpPr>
            <p:nvPr/>
          </p:nvCxnSpPr>
          <p:spPr>
            <a:xfrm rot="5400000">
              <a:off x="604282" y="2809783"/>
              <a:ext cx="724875" cy="428893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64"/>
            <p:cNvSpPr>
              <a:spLocks noChangeAspect="1"/>
            </p:cNvSpPr>
            <p:nvPr/>
          </p:nvSpPr>
          <p:spPr>
            <a:xfrm>
              <a:off x="1117060" y="2286000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179596" y="2320944"/>
              <a:ext cx="298057" cy="35565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9" name="Oval 161"/>
            <p:cNvSpPr>
              <a:spLocks noChangeAspect="1"/>
            </p:cNvSpPr>
            <p:nvPr/>
          </p:nvSpPr>
          <p:spPr>
            <a:xfrm>
              <a:off x="2211421" y="3239911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284379" y="3289584"/>
              <a:ext cx="298057" cy="35565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31" name="Oval 160"/>
            <p:cNvSpPr>
              <a:spLocks noChangeAspect="1"/>
            </p:cNvSpPr>
            <p:nvPr/>
          </p:nvSpPr>
          <p:spPr>
            <a:xfrm>
              <a:off x="2868038" y="3239911"/>
              <a:ext cx="437745" cy="440267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940996" y="3286088"/>
              <a:ext cx="298057" cy="35565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cxnSp>
          <p:nvCxnSpPr>
            <p:cNvPr id="133" name="Straight Arrow Connector 97"/>
            <p:cNvCxnSpPr>
              <a:stCxn id="112" idx="6"/>
              <a:endCxn id="114" idx="0"/>
            </p:cNvCxnSpPr>
            <p:nvPr/>
          </p:nvCxnSpPr>
          <p:spPr>
            <a:xfrm>
              <a:off x="2940996" y="2506133"/>
              <a:ext cx="802532" cy="587022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73"/>
            <p:cNvCxnSpPr>
              <a:stCxn id="118" idx="6"/>
              <a:endCxn id="108" idx="1"/>
            </p:cNvCxnSpPr>
            <p:nvPr/>
          </p:nvCxnSpPr>
          <p:spPr>
            <a:xfrm>
              <a:off x="971145" y="3606800"/>
              <a:ext cx="210021" cy="64475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77"/>
            <p:cNvCxnSpPr>
              <a:stCxn id="114" idx="4"/>
              <a:endCxn id="116" idx="0"/>
            </p:cNvCxnSpPr>
            <p:nvPr/>
          </p:nvCxnSpPr>
          <p:spPr>
            <a:xfrm rot="5400000">
              <a:off x="3523815" y="3607220"/>
              <a:ext cx="293511" cy="145915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80"/>
            <p:cNvCxnSpPr>
              <a:stCxn id="129" idx="6"/>
              <a:endCxn id="131" idx="2"/>
            </p:cNvCxnSpPr>
            <p:nvPr/>
          </p:nvCxnSpPr>
          <p:spPr>
            <a:xfrm>
              <a:off x="2649166" y="3460044"/>
              <a:ext cx="218872" cy="0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New Clustering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sp>
        <p:nvSpPr>
          <p:cNvPr id="155" name="Freeform 154"/>
          <p:cNvSpPr/>
          <p:nvPr/>
        </p:nvSpPr>
        <p:spPr>
          <a:xfrm>
            <a:off x="1676400" y="2133600"/>
            <a:ext cx="1756229" cy="1712685"/>
          </a:xfrm>
          <a:custGeom>
            <a:avLst/>
            <a:gdLst>
              <a:gd name="connsiteX0" fmla="*/ 210458 w 1756229"/>
              <a:gd name="connsiteY0" fmla="*/ 65314 h 1712685"/>
              <a:gd name="connsiteX1" fmla="*/ 0 w 1756229"/>
              <a:gd name="connsiteY1" fmla="*/ 420914 h 1712685"/>
              <a:gd name="connsiteX2" fmla="*/ 457200 w 1756229"/>
              <a:gd name="connsiteY2" fmla="*/ 1683657 h 1712685"/>
              <a:gd name="connsiteX3" fmla="*/ 1698172 w 1756229"/>
              <a:gd name="connsiteY3" fmla="*/ 1712685 h 1712685"/>
              <a:gd name="connsiteX4" fmla="*/ 1756229 w 1756229"/>
              <a:gd name="connsiteY4" fmla="*/ 1182914 h 1712685"/>
              <a:gd name="connsiteX5" fmla="*/ 1465943 w 1756229"/>
              <a:gd name="connsiteY5" fmla="*/ 246743 h 1712685"/>
              <a:gd name="connsiteX6" fmla="*/ 957943 w 1756229"/>
              <a:gd name="connsiteY6" fmla="*/ 0 h 1712685"/>
              <a:gd name="connsiteX7" fmla="*/ 210458 w 1756229"/>
              <a:gd name="connsiteY7" fmla="*/ 65314 h 171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6229" h="1712685">
                <a:moveTo>
                  <a:pt x="210458" y="65314"/>
                </a:moveTo>
                <a:lnTo>
                  <a:pt x="0" y="420914"/>
                </a:lnTo>
                <a:lnTo>
                  <a:pt x="457200" y="1683657"/>
                </a:lnTo>
                <a:lnTo>
                  <a:pt x="1698172" y="1712685"/>
                </a:lnTo>
                <a:lnTo>
                  <a:pt x="1756229" y="1182914"/>
                </a:lnTo>
                <a:lnTo>
                  <a:pt x="1465943" y="246743"/>
                </a:lnTo>
                <a:lnTo>
                  <a:pt x="957943" y="0"/>
                </a:lnTo>
                <a:lnTo>
                  <a:pt x="210458" y="65314"/>
                </a:lnTo>
                <a:close/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185"/>
          <p:cNvGrpSpPr/>
          <p:nvPr/>
        </p:nvGrpSpPr>
        <p:grpSpPr>
          <a:xfrm>
            <a:off x="533400" y="2286000"/>
            <a:ext cx="3429000" cy="1981200"/>
            <a:chOff x="533400" y="3200400"/>
            <a:chExt cx="3581400" cy="2057400"/>
          </a:xfrm>
        </p:grpSpPr>
        <p:sp>
          <p:nvSpPr>
            <p:cNvPr id="23" name="TextBox 22"/>
            <p:cNvSpPr txBox="1"/>
            <p:nvPr/>
          </p:nvSpPr>
          <p:spPr>
            <a:xfrm>
              <a:off x="1248228" y="460181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143000" y="45720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04686" y="46126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1981200" y="32766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57400" y="3316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2590800" y="32004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67000" y="32403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3657600" y="40386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33800" y="4078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3505200" y="48006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81400" y="4840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64" name="Oval 163"/>
            <p:cNvSpPr>
              <a:spLocks noChangeAspect="1"/>
            </p:cNvSpPr>
            <p:nvPr/>
          </p:nvSpPr>
          <p:spPr>
            <a:xfrm>
              <a:off x="533400" y="43434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9600" y="43840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165" idx="6"/>
              <a:endCxn id="34" idx="2"/>
            </p:cNvCxnSpPr>
            <p:nvPr/>
          </p:nvCxnSpPr>
          <p:spPr>
            <a:xfrm>
              <a:off x="1600201" y="3429001"/>
              <a:ext cx="380999" cy="76200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161" idx="6"/>
              <a:endCxn id="44" idx="2"/>
            </p:cNvCxnSpPr>
            <p:nvPr/>
          </p:nvCxnSpPr>
          <p:spPr>
            <a:xfrm flipV="1">
              <a:off x="3429000" y="4267200"/>
              <a:ext cx="228600" cy="152400"/>
            </a:xfrm>
            <a:prstGeom prst="line">
              <a:avLst/>
            </a:prstGeom>
            <a:ln w="635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4" idx="4"/>
              <a:endCxn id="162" idx="0"/>
            </p:cNvCxnSpPr>
            <p:nvPr/>
          </p:nvCxnSpPr>
          <p:spPr>
            <a:xfrm rot="16200000" flipH="1">
              <a:off x="2133600" y="3810000"/>
              <a:ext cx="457200" cy="30480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1" idx="4"/>
              <a:endCxn id="161" idx="0"/>
            </p:cNvCxnSpPr>
            <p:nvPr/>
          </p:nvCxnSpPr>
          <p:spPr>
            <a:xfrm rot="16200000" flipH="1">
              <a:off x="2743200" y="3733800"/>
              <a:ext cx="533400" cy="38100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V="1">
              <a:off x="1600200" y="4623580"/>
              <a:ext cx="841248" cy="17702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163" idx="5"/>
              <a:endCxn id="47" idx="2"/>
            </p:cNvCxnSpPr>
            <p:nvPr/>
          </p:nvCxnSpPr>
          <p:spPr>
            <a:xfrm rot="16200000" flipH="1">
              <a:off x="2485745" y="4009744"/>
              <a:ext cx="66955" cy="1971955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65" idx="3"/>
              <a:endCxn id="164" idx="0"/>
            </p:cNvCxnSpPr>
            <p:nvPr/>
          </p:nvCxnSpPr>
          <p:spPr>
            <a:xfrm rot="5400000">
              <a:off x="609601" y="3743045"/>
              <a:ext cx="752755" cy="447955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143000" y="32004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08316" y="3236688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62" name="Oval 161"/>
            <p:cNvSpPr>
              <a:spLocks noChangeAspect="1"/>
            </p:cNvSpPr>
            <p:nvPr/>
          </p:nvSpPr>
          <p:spPr>
            <a:xfrm>
              <a:off x="2286000" y="41910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62200" y="4242583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2971800" y="41910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48000" y="4238953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cxnSp>
          <p:nvCxnSpPr>
            <p:cNvPr id="98" name="Straight Arrow Connector 97"/>
            <p:cNvCxnSpPr>
              <a:stCxn id="41" idx="6"/>
              <a:endCxn id="44" idx="0"/>
            </p:cNvCxnSpPr>
            <p:nvPr/>
          </p:nvCxnSpPr>
          <p:spPr>
            <a:xfrm>
              <a:off x="3048000" y="3429000"/>
              <a:ext cx="838200" cy="609600"/>
            </a:xfrm>
            <a:prstGeom prst="straightConnector1">
              <a:avLst/>
            </a:prstGeom>
            <a:ln w="63500" cmpd="dbl">
              <a:solidFill>
                <a:schemeClr val="bg2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64" idx="6"/>
              <a:endCxn id="163" idx="1"/>
            </p:cNvCxnSpPr>
            <p:nvPr/>
          </p:nvCxnSpPr>
          <p:spPr>
            <a:xfrm>
              <a:off x="990600" y="4572000"/>
              <a:ext cx="219355" cy="6695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44" idx="4"/>
              <a:endCxn id="47" idx="0"/>
            </p:cNvCxnSpPr>
            <p:nvPr/>
          </p:nvCxnSpPr>
          <p:spPr>
            <a:xfrm rot="5400000">
              <a:off x="3657600" y="4572000"/>
              <a:ext cx="3048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62" idx="6"/>
              <a:endCxn id="161" idx="2"/>
            </p:cNvCxnSpPr>
            <p:nvPr/>
          </p:nvCxnSpPr>
          <p:spPr>
            <a:xfrm>
              <a:off x="2743200" y="4419600"/>
              <a:ext cx="2286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7" name="Straight Arrow Connector 186"/>
          <p:cNvCxnSpPr/>
          <p:nvPr/>
        </p:nvCxnSpPr>
        <p:spPr>
          <a:xfrm rot="10800000">
            <a:off x="838200" y="4637313"/>
            <a:ext cx="828956" cy="1588"/>
          </a:xfrm>
          <a:prstGeom prst="straightConnector1">
            <a:avLst/>
          </a:prstGeom>
          <a:ln w="63500" cmpd="dbl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838200" y="5029200"/>
            <a:ext cx="8382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4572000" y="4648200"/>
            <a:ext cx="838200" cy="1588"/>
          </a:xfrm>
          <a:prstGeom prst="straightConnector1">
            <a:avLst/>
          </a:prstGeom>
          <a:ln w="63500" cmpd="dbl">
            <a:solidFill>
              <a:schemeClr val="bg2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572000" y="5018313"/>
            <a:ext cx="838200" cy="0"/>
          </a:xfrm>
          <a:prstGeom prst="line">
            <a:avLst/>
          </a:prstGeom>
          <a:ln w="6350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4800600" y="2286000"/>
            <a:ext cx="3429000" cy="1981200"/>
            <a:chOff x="533400" y="3200400"/>
            <a:chExt cx="3581400" cy="2057400"/>
          </a:xfrm>
        </p:grpSpPr>
        <p:sp>
          <p:nvSpPr>
            <p:cNvPr id="197" name="TextBox 196"/>
            <p:cNvSpPr txBox="1"/>
            <p:nvPr/>
          </p:nvSpPr>
          <p:spPr>
            <a:xfrm>
              <a:off x="1248228" y="4601812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143000" y="45720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204686" y="46126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981200" y="32766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2057400" y="3316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02" name="Oval 201"/>
            <p:cNvSpPr>
              <a:spLocks noChangeAspect="1"/>
            </p:cNvSpPr>
            <p:nvPr/>
          </p:nvSpPr>
          <p:spPr>
            <a:xfrm>
              <a:off x="2590800" y="32004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2667000" y="32403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04" name="Oval 203"/>
            <p:cNvSpPr>
              <a:spLocks noChangeAspect="1"/>
            </p:cNvSpPr>
            <p:nvPr/>
          </p:nvSpPr>
          <p:spPr>
            <a:xfrm>
              <a:off x="3657600" y="40386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733800" y="4078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06" name="Oval 205"/>
            <p:cNvSpPr>
              <a:spLocks noChangeAspect="1"/>
            </p:cNvSpPr>
            <p:nvPr/>
          </p:nvSpPr>
          <p:spPr>
            <a:xfrm>
              <a:off x="3505200" y="48006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581400" y="4840515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533400" y="4343400"/>
              <a:ext cx="457200" cy="4572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609600" y="438409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210" name="Straight Connector 209"/>
            <p:cNvCxnSpPr>
              <a:stCxn id="217" idx="6"/>
              <a:endCxn id="200" idx="2"/>
            </p:cNvCxnSpPr>
            <p:nvPr/>
          </p:nvCxnSpPr>
          <p:spPr>
            <a:xfrm>
              <a:off x="1600201" y="3429001"/>
              <a:ext cx="380999" cy="7620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221" idx="6"/>
              <a:endCxn id="204" idx="2"/>
            </p:cNvCxnSpPr>
            <p:nvPr/>
          </p:nvCxnSpPr>
          <p:spPr>
            <a:xfrm flipV="1">
              <a:off x="3429000" y="4267200"/>
              <a:ext cx="228600" cy="152400"/>
            </a:xfrm>
            <a:prstGeom prst="line">
              <a:avLst/>
            </a:prstGeom>
            <a:ln w="635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>
              <a:stCxn id="200" idx="4"/>
              <a:endCxn id="219" idx="0"/>
            </p:cNvCxnSpPr>
            <p:nvPr/>
          </p:nvCxnSpPr>
          <p:spPr>
            <a:xfrm rot="16200000" flipH="1">
              <a:off x="2133600" y="3810000"/>
              <a:ext cx="457200" cy="30480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202" idx="4"/>
              <a:endCxn id="221" idx="0"/>
            </p:cNvCxnSpPr>
            <p:nvPr/>
          </p:nvCxnSpPr>
          <p:spPr>
            <a:xfrm rot="16200000" flipH="1">
              <a:off x="2743200" y="3733800"/>
              <a:ext cx="533400" cy="38100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flipV="1">
              <a:off x="1600200" y="4623580"/>
              <a:ext cx="841248" cy="17702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198" idx="5"/>
              <a:endCxn id="206" idx="2"/>
            </p:cNvCxnSpPr>
            <p:nvPr/>
          </p:nvCxnSpPr>
          <p:spPr>
            <a:xfrm rot="16200000" flipH="1">
              <a:off x="2485745" y="4009744"/>
              <a:ext cx="66955" cy="1971955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217" idx="3"/>
              <a:endCxn id="208" idx="0"/>
            </p:cNvCxnSpPr>
            <p:nvPr/>
          </p:nvCxnSpPr>
          <p:spPr>
            <a:xfrm rot="5400000">
              <a:off x="609601" y="3743045"/>
              <a:ext cx="752755" cy="447955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Oval 216"/>
            <p:cNvSpPr>
              <a:spLocks noChangeAspect="1"/>
            </p:cNvSpPr>
            <p:nvPr/>
          </p:nvSpPr>
          <p:spPr>
            <a:xfrm>
              <a:off x="1143000" y="3200400"/>
              <a:ext cx="457200" cy="4572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208316" y="3236688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9" name="Oval 218"/>
            <p:cNvSpPr>
              <a:spLocks noChangeAspect="1"/>
            </p:cNvSpPr>
            <p:nvPr/>
          </p:nvSpPr>
          <p:spPr>
            <a:xfrm>
              <a:off x="2286000" y="41910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362200" y="4242583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/>
          </p:nvSpPr>
          <p:spPr>
            <a:xfrm>
              <a:off x="2971800" y="4191000"/>
              <a:ext cx="457200" cy="457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048000" y="4238953"/>
              <a:ext cx="311304" cy="36933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cxnSp>
          <p:nvCxnSpPr>
            <p:cNvPr id="223" name="Straight Arrow Connector 222"/>
            <p:cNvCxnSpPr>
              <a:stCxn id="202" idx="6"/>
              <a:endCxn id="204" idx="0"/>
            </p:cNvCxnSpPr>
            <p:nvPr/>
          </p:nvCxnSpPr>
          <p:spPr>
            <a:xfrm>
              <a:off x="3048000" y="3429000"/>
              <a:ext cx="838200" cy="609600"/>
            </a:xfrm>
            <a:prstGeom prst="straightConnector1">
              <a:avLst/>
            </a:prstGeom>
            <a:ln w="63500" cmpd="dbl"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stCxn id="208" idx="6"/>
              <a:endCxn id="198" idx="1"/>
            </p:cNvCxnSpPr>
            <p:nvPr/>
          </p:nvCxnSpPr>
          <p:spPr>
            <a:xfrm>
              <a:off x="990600" y="4572000"/>
              <a:ext cx="219355" cy="6695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>
              <a:stCxn id="204" idx="4"/>
              <a:endCxn id="206" idx="0"/>
            </p:cNvCxnSpPr>
            <p:nvPr/>
          </p:nvCxnSpPr>
          <p:spPr>
            <a:xfrm rot="5400000">
              <a:off x="3657600" y="4572000"/>
              <a:ext cx="3048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>
              <a:stCxn id="219" idx="6"/>
              <a:endCxn id="221" idx="2"/>
            </p:cNvCxnSpPr>
            <p:nvPr/>
          </p:nvCxnSpPr>
          <p:spPr>
            <a:xfrm>
              <a:off x="2743200" y="4419600"/>
              <a:ext cx="2286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5562600" y="1217612"/>
          <a:ext cx="2239963" cy="458788"/>
        </p:xfrm>
        <a:graphic>
          <a:graphicData uri="http://schemas.openxmlformats.org/presentationml/2006/ole">
            <p:oleObj spid="_x0000_s41985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562600" y="1600200"/>
          <a:ext cx="3482975" cy="457200"/>
        </p:xfrm>
        <a:graphic>
          <a:graphicData uri="http://schemas.openxmlformats.org/presentationml/2006/ole">
            <p:oleObj spid="_x0000_s41986" name="Equation" r:id="rId4" imgW="1739880" imgH="228600" progId="Equation.DSMT4">
              <p:embed/>
            </p:oleObj>
          </a:graphicData>
        </a:graphic>
      </p:graphicFrame>
      <p:sp>
        <p:nvSpPr>
          <p:cNvPr id="138" name="任意多边形 137"/>
          <p:cNvSpPr/>
          <p:nvPr/>
        </p:nvSpPr>
        <p:spPr>
          <a:xfrm>
            <a:off x="152400" y="2042160"/>
            <a:ext cx="1828800" cy="2316480"/>
          </a:xfrm>
          <a:custGeom>
            <a:avLst/>
            <a:gdLst>
              <a:gd name="connsiteX0" fmla="*/ 822960 w 1828800"/>
              <a:gd name="connsiteY0" fmla="*/ 0 h 2316480"/>
              <a:gd name="connsiteX1" fmla="*/ 1828800 w 1828800"/>
              <a:gd name="connsiteY1" fmla="*/ 243840 h 2316480"/>
              <a:gd name="connsiteX2" fmla="*/ 1432560 w 1828800"/>
              <a:gd name="connsiteY2" fmla="*/ 2316480 h 2316480"/>
              <a:gd name="connsiteX3" fmla="*/ 0 w 1828800"/>
              <a:gd name="connsiteY3" fmla="*/ 1813560 h 2316480"/>
              <a:gd name="connsiteX4" fmla="*/ 822960 w 1828800"/>
              <a:gd name="connsiteY4" fmla="*/ 0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2316480">
                <a:moveTo>
                  <a:pt x="822960" y="0"/>
                </a:moveTo>
                <a:lnTo>
                  <a:pt x="1828800" y="243840"/>
                </a:lnTo>
                <a:lnTo>
                  <a:pt x="1432560" y="2316480"/>
                </a:lnTo>
                <a:lnTo>
                  <a:pt x="0" y="1813560"/>
                </a:lnTo>
                <a:lnTo>
                  <a:pt x="822960" y="0"/>
                </a:lnTo>
                <a:close/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任意多边形 138"/>
          <p:cNvSpPr/>
          <p:nvPr/>
        </p:nvSpPr>
        <p:spPr>
          <a:xfrm>
            <a:off x="182880" y="2926080"/>
            <a:ext cx="3352800" cy="1341120"/>
          </a:xfrm>
          <a:custGeom>
            <a:avLst/>
            <a:gdLst>
              <a:gd name="connsiteX0" fmla="*/ 0 w 3352800"/>
              <a:gd name="connsiteY0" fmla="*/ 152400 h 1341120"/>
              <a:gd name="connsiteX1" fmla="*/ 350520 w 3352800"/>
              <a:gd name="connsiteY1" fmla="*/ 1341120 h 1341120"/>
              <a:gd name="connsiteX2" fmla="*/ 3352800 w 3352800"/>
              <a:gd name="connsiteY2" fmla="*/ 807720 h 1341120"/>
              <a:gd name="connsiteX3" fmla="*/ 3002280 w 3352800"/>
              <a:gd name="connsiteY3" fmla="*/ 0 h 1341120"/>
              <a:gd name="connsiteX4" fmla="*/ 0 w 3352800"/>
              <a:gd name="connsiteY4" fmla="*/ 152400 h 134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1341120">
                <a:moveTo>
                  <a:pt x="0" y="152400"/>
                </a:moveTo>
                <a:lnTo>
                  <a:pt x="350520" y="1341120"/>
                </a:lnTo>
                <a:lnTo>
                  <a:pt x="3352800" y="807720"/>
                </a:lnTo>
                <a:lnTo>
                  <a:pt x="3002280" y="0"/>
                </a:lnTo>
                <a:lnTo>
                  <a:pt x="0" y="152400"/>
                </a:lnTo>
                <a:close/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38" grpId="0" animBg="1"/>
      <p:bldP spid="1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Review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pic>
        <p:nvPicPr>
          <p:cNvPr id="5125" name="Picture 5" descr="G:\MusicResearch\My_papers\ICASSP2010\Presentation_Mar17_v4.0\search_space.eps"/>
          <p:cNvPicPr>
            <a:picLocks noChangeAspect="1" noChangeArrowheads="1"/>
          </p:cNvPicPr>
          <p:nvPr/>
        </p:nvPicPr>
        <p:blipFill>
          <a:blip r:embed="rId3" cstate="print"/>
          <a:srcRect b="1702"/>
          <a:stretch>
            <a:fillRect/>
          </a:stretch>
        </p:blipFill>
        <p:spPr bwMode="auto">
          <a:xfrm>
            <a:off x="990600" y="2076450"/>
            <a:ext cx="7124700" cy="4400550"/>
          </a:xfrm>
          <a:prstGeom prst="rect">
            <a:avLst/>
          </a:prstGeom>
          <a:noFill/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: partition of points into clusters</a:t>
            </a:r>
          </a:p>
          <a:p>
            <a:pPr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: feasible solution space under constraints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01700" y="838200"/>
          <a:ext cx="622300" cy="747712"/>
        </p:xfrm>
        <a:graphic>
          <a:graphicData uri="http://schemas.openxmlformats.org/presentationml/2006/ole">
            <p:oleObj spid="_x0000_s5126" name="Equation" r:id="rId4" imgW="190440" imgH="22860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14400" y="1447800"/>
          <a:ext cx="533400" cy="685800"/>
        </p:xfrm>
        <a:graphic>
          <a:graphicData uri="http://schemas.openxmlformats.org/presentationml/2006/ole">
            <p:oleObj spid="_x0000_s5127" name="Equation" r:id="rId5" imgW="177480" imgH="2286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7200900" y="1447800"/>
          <a:ext cx="571500" cy="685800"/>
        </p:xfrm>
        <a:graphic>
          <a:graphicData uri="http://schemas.openxmlformats.org/presentationml/2006/ole">
            <p:oleObj spid="_x0000_s5128" name="Equation" r:id="rId6" imgW="190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Experiments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4175" y="1096963"/>
            <a:ext cx="8229600" cy="5227637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Data set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10 J.S. Bach chorales (quartets, played by violin, clarinet, saxophone and bassoon)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Each instrument is recorded individually, then mixed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Ground-truth pitch trajectories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Use YIN on monophonic tracks before mixing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Input pitch estimates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Our previous work in [1]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Input accuracy: 70.0+-3.1%</a:t>
            </a:r>
          </a:p>
          <a:p>
            <a:pPr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Zhiyao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Duan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Bryan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Pardo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Changshui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Zhang, “Multiple Fundamental Frequency Estimation by Modeling Spectral Peaks and Non-peak Regions”,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IEEE Trans. Audio Speech Language Process.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in press.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B4A7E1-E10A-4243-ABC8-882E62388CD6}" type="slidenum">
              <a:rPr lang="en-US"/>
              <a:pPr/>
              <a:t>16</a:t>
            </a:fld>
            <a:endParaRPr lang="en-US"/>
          </a:p>
        </p:txBody>
      </p:sp>
      <p:sp>
        <p:nvSpPr>
          <p:cNvPr id="18437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Multi-pitch Tracking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pic>
        <p:nvPicPr>
          <p:cNvPr id="44035" name="Picture 3" descr="G:\MusicResearch\My_papers\ICASSP2010\Presentation_Mar17_v4.0\result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55675"/>
            <a:ext cx="7056968" cy="5292725"/>
          </a:xfrm>
          <a:prstGeom prst="rect">
            <a:avLst/>
          </a:prstGeom>
          <a:noFill/>
        </p:spPr>
      </p:pic>
      <p:cxnSp>
        <p:nvCxnSpPr>
          <p:cNvPr id="9" name="直接连接符 8"/>
          <p:cNvCxnSpPr/>
          <p:nvPr/>
        </p:nvCxnSpPr>
        <p:spPr>
          <a:xfrm>
            <a:off x="2209800" y="2667000"/>
            <a:ext cx="54864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2209800"/>
            <a:ext cx="533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Mean % of correct pitch estimates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Among Correctly Estimated Pitches</a:t>
            </a:r>
            <a:endParaRPr lang="en-US" dirty="0"/>
          </a:p>
        </p:txBody>
      </p:sp>
      <p:pic>
        <p:nvPicPr>
          <p:cNvPr id="44035" name="Picture 3" descr="G:\MusicResearch\My_papers\ICASSP2010\Presentation_Mar17_v4.0\results_correctpar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000" y="957600"/>
            <a:ext cx="7056000" cy="5292000"/>
          </a:xfrm>
          <a:prstGeom prst="rect">
            <a:avLst/>
          </a:prstGeom>
          <a:noFill/>
        </p:spPr>
      </p:pic>
      <p:sp>
        <p:nvSpPr>
          <p:cNvPr id="6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000" y="957600"/>
            <a:ext cx="7056000" cy="52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Multi-pitch Estimation &amp; Tracking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polyphonic music played by several monophonic harmonic instruments (Num known)</a:t>
            </a:r>
          </a:p>
          <a:p>
            <a:pPr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Estimate a pitch trajectory for each instrument</a:t>
            </a:r>
          </a:p>
        </p:txBody>
      </p:sp>
      <p:sp>
        <p:nvSpPr>
          <p:cNvPr id="5127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42DCCF-32EC-4977-9E40-C84BC1532294}" type="slidenum">
              <a:rPr lang="en-US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458913" y="1846263"/>
            <a:ext cx="5907087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W:\My_papers\ISMIR2009\Presentation_Oct7_V1.0\1.jpg"/>
          <p:cNvPicPr>
            <a:picLocks noChangeAspect="1" noChangeArrowheads="1"/>
          </p:cNvPicPr>
          <p:nvPr/>
        </p:nvPicPr>
        <p:blipFill>
          <a:blip r:embed="rId4" cstate="print"/>
          <a:srcRect t="5080"/>
          <a:stretch>
            <a:fillRect/>
          </a:stretch>
        </p:blipFill>
        <p:spPr bwMode="auto">
          <a:xfrm>
            <a:off x="1204913" y="3375025"/>
            <a:ext cx="6643687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1-AchGottundHerr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696200" y="220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000" y="957600"/>
            <a:ext cx="7056000" cy="52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Formulate the song-level Multi-pitch Tracking problem as a constrained clustering problem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Objective: timbre consistency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Constraints: pitch locality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Existing constrained clustering algorithms do not apply due to problem properties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Propose a new constrained clustering algorithm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Experimental results are promising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76400"/>
          </a:xfrm>
        </p:spPr>
        <p:txBody>
          <a:bodyPr/>
          <a:lstStyle/>
          <a:p>
            <a:r>
              <a:rPr lang="en-US" sz="6000" dirty="0" smtClean="0"/>
              <a:t>Thanks you!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A06D7C-23C0-4B59-AFBC-B34797816673}" type="slidenum">
              <a:rPr lang="en-US"/>
              <a:pPr/>
              <a:t>22</a:t>
            </a:fld>
            <a:endParaRPr lang="en-US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Northwestern University, Interactive Audio Lab. http://music.cs.northwestern.edu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Potential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Automatic music transcription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Harmonic source separation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applications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Melody-based music search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Chord recognition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Source localization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Music education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……</a:t>
            </a: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Northwestern University, Interactive Audio Lab. http://music.cs.northwestern.edu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8DE629-BA1D-4725-B49C-3E03C4644D2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smtClean="0"/>
              <a:t>The 2-stage Standard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905000"/>
          </a:xfrm>
        </p:spPr>
        <p:txBody>
          <a:bodyPr/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Stage 1: Multi-pitch Estimation (MPE): estimate pitches in each single time frame</a:t>
            </a:r>
          </a:p>
          <a:p>
            <a:pPr lvl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Z. Duan, B. Pardo and C. Zhang. , “Multiple Fundamental Frequency Estimation by Modeling Spectral Peaks and Non-peak Regions”,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IEEE Trans. Audio Speech Language Process.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in press.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Stage 2: Multi-pitch Tracking (MPT): connect pitch estimates across frames into pitch trajectories</a:t>
            </a:r>
          </a:p>
        </p:txBody>
      </p:sp>
      <p:sp>
        <p:nvSpPr>
          <p:cNvPr id="7172" name="Slide Number Placeholder 1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3DB8E7-C9AA-4B1A-A8C7-E052B1CA165B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057400" y="4038600"/>
            <a:ext cx="4039301" cy="2581361"/>
            <a:chOff x="1592435" y="3011724"/>
            <a:chExt cx="5381679" cy="3514554"/>
          </a:xfrm>
        </p:grpSpPr>
        <p:sp>
          <p:nvSpPr>
            <p:cNvPr id="7184" name="Line 4"/>
            <p:cNvSpPr>
              <a:spLocks noChangeShapeType="1"/>
            </p:cNvSpPr>
            <p:nvPr/>
          </p:nvSpPr>
          <p:spPr bwMode="auto">
            <a:xfrm>
              <a:off x="2209800" y="3011724"/>
              <a:ext cx="0" cy="2971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5"/>
            <p:cNvSpPr>
              <a:spLocks noChangeShapeType="1"/>
            </p:cNvSpPr>
            <p:nvPr/>
          </p:nvSpPr>
          <p:spPr bwMode="auto">
            <a:xfrm rot="5400000" flipH="1">
              <a:off x="4590148" y="3588663"/>
              <a:ext cx="3618" cy="4764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Oval 7"/>
            <p:cNvSpPr>
              <a:spLocks noChangeArrowheads="1"/>
            </p:cNvSpPr>
            <p:nvPr/>
          </p:nvSpPr>
          <p:spPr bwMode="auto">
            <a:xfrm>
              <a:off x="2743200" y="5352150"/>
              <a:ext cx="179388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8"/>
            <p:cNvSpPr>
              <a:spLocks noChangeArrowheads="1"/>
            </p:cNvSpPr>
            <p:nvPr/>
          </p:nvSpPr>
          <p:spPr bwMode="auto">
            <a:xfrm>
              <a:off x="3548745" y="4709898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9"/>
            <p:cNvSpPr>
              <a:spLocks noChangeArrowheads="1"/>
            </p:cNvSpPr>
            <p:nvPr/>
          </p:nvSpPr>
          <p:spPr bwMode="auto">
            <a:xfrm>
              <a:off x="2743200" y="4666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Oval 10"/>
            <p:cNvSpPr>
              <a:spLocks noChangeArrowheads="1"/>
            </p:cNvSpPr>
            <p:nvPr/>
          </p:nvSpPr>
          <p:spPr bwMode="auto">
            <a:xfrm>
              <a:off x="2743200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11"/>
            <p:cNvSpPr>
              <a:spLocks noChangeArrowheads="1"/>
            </p:cNvSpPr>
            <p:nvPr/>
          </p:nvSpPr>
          <p:spPr bwMode="auto">
            <a:xfrm>
              <a:off x="3548745" y="5283213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12"/>
            <p:cNvSpPr>
              <a:spLocks noChangeArrowheads="1"/>
            </p:cNvSpPr>
            <p:nvPr/>
          </p:nvSpPr>
          <p:spPr bwMode="auto">
            <a:xfrm>
              <a:off x="3548745" y="4027725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13"/>
            <p:cNvSpPr>
              <a:spLocks noChangeArrowheads="1"/>
            </p:cNvSpPr>
            <p:nvPr/>
          </p:nvSpPr>
          <p:spPr bwMode="auto">
            <a:xfrm>
              <a:off x="2743200" y="3218550"/>
              <a:ext cx="179388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7"/>
            <p:cNvSpPr>
              <a:spLocks noChangeArrowheads="1"/>
            </p:cNvSpPr>
            <p:nvPr/>
          </p:nvSpPr>
          <p:spPr bwMode="auto">
            <a:xfrm>
              <a:off x="4367215" y="5511804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10"/>
            <p:cNvSpPr>
              <a:spLocks noChangeArrowheads="1"/>
            </p:cNvSpPr>
            <p:nvPr/>
          </p:nvSpPr>
          <p:spPr bwMode="auto">
            <a:xfrm>
              <a:off x="4367215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Oval 13"/>
            <p:cNvSpPr>
              <a:spLocks noChangeArrowheads="1"/>
            </p:cNvSpPr>
            <p:nvPr/>
          </p:nvSpPr>
          <p:spPr bwMode="auto">
            <a:xfrm>
              <a:off x="4367215" y="3218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7"/>
            <p:cNvSpPr>
              <a:spLocks noChangeArrowheads="1"/>
            </p:cNvSpPr>
            <p:nvPr/>
          </p:nvSpPr>
          <p:spPr bwMode="auto">
            <a:xfrm>
              <a:off x="5143717" y="5504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9"/>
            <p:cNvSpPr>
              <a:spLocks noChangeArrowheads="1"/>
            </p:cNvSpPr>
            <p:nvPr/>
          </p:nvSpPr>
          <p:spPr bwMode="auto">
            <a:xfrm>
              <a:off x="5145304" y="49711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10"/>
            <p:cNvSpPr>
              <a:spLocks noChangeArrowheads="1"/>
            </p:cNvSpPr>
            <p:nvPr/>
          </p:nvSpPr>
          <p:spPr bwMode="auto">
            <a:xfrm>
              <a:off x="5143717" y="3904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13"/>
            <p:cNvSpPr>
              <a:spLocks noChangeArrowheads="1"/>
            </p:cNvSpPr>
            <p:nvPr/>
          </p:nvSpPr>
          <p:spPr bwMode="auto">
            <a:xfrm>
              <a:off x="5143717" y="33709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TextBox 26"/>
            <p:cNvSpPr txBox="1">
              <a:spLocks noChangeArrowheads="1"/>
            </p:cNvSpPr>
            <p:nvPr/>
          </p:nvSpPr>
          <p:spPr bwMode="auto">
            <a:xfrm>
              <a:off x="5812971" y="3904343"/>
              <a:ext cx="79102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/>
                <a:t>…</a:t>
              </a:r>
            </a:p>
          </p:txBody>
        </p:sp>
        <p:sp>
          <p:nvSpPr>
            <p:cNvPr id="7201" name="TextBox 27"/>
            <p:cNvSpPr txBox="1">
              <a:spLocks noChangeArrowheads="1"/>
            </p:cNvSpPr>
            <p:nvPr/>
          </p:nvSpPr>
          <p:spPr bwMode="auto">
            <a:xfrm>
              <a:off x="4187374" y="6023428"/>
              <a:ext cx="1117598" cy="50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7202" name="TextBox 28"/>
            <p:cNvSpPr txBox="1">
              <a:spLocks noChangeArrowheads="1"/>
            </p:cNvSpPr>
            <p:nvPr/>
          </p:nvSpPr>
          <p:spPr bwMode="auto">
            <a:xfrm rot="10800000">
              <a:off x="1592435" y="3577768"/>
              <a:ext cx="615090" cy="1565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en-US" dirty="0"/>
                <a:t>Frequency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3035030" y="4251140"/>
            <a:ext cx="1687839" cy="1684344"/>
            <a:chOff x="3034445" y="4251543"/>
            <a:chExt cx="1688480" cy="1683842"/>
          </a:xfrm>
        </p:grpSpPr>
        <p:cxnSp>
          <p:nvCxnSpPr>
            <p:cNvPr id="35" name="Straight Connector 34"/>
            <p:cNvCxnSpPr>
              <a:stCxn id="7188" idx="6"/>
              <a:endCxn id="7187" idx="2"/>
            </p:cNvCxnSpPr>
            <p:nvPr/>
          </p:nvCxnSpPr>
          <p:spPr>
            <a:xfrm>
              <a:off x="3053996" y="5314603"/>
              <a:ext cx="471343" cy="319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7189" idx="5"/>
              <a:endCxn id="7191" idx="2"/>
            </p:cNvCxnSpPr>
            <p:nvPr/>
          </p:nvCxnSpPr>
          <p:spPr>
            <a:xfrm rot="16200000" flipH="1">
              <a:off x="3200077" y="4520425"/>
              <a:ext cx="159630" cy="4908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7186" idx="6"/>
              <a:endCxn id="7190" idx="2"/>
            </p:cNvCxnSpPr>
            <p:nvPr/>
          </p:nvCxnSpPr>
          <p:spPr>
            <a:xfrm flipV="1">
              <a:off x="3055189" y="5767540"/>
              <a:ext cx="470151" cy="50617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7195" idx="6"/>
              <a:endCxn id="7199" idx="2"/>
            </p:cNvCxnSpPr>
            <p:nvPr/>
          </p:nvCxnSpPr>
          <p:spPr>
            <a:xfrm>
              <a:off x="4274581" y="4251543"/>
              <a:ext cx="448344" cy="11190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7194" idx="6"/>
              <a:endCxn id="7198" idx="2"/>
            </p:cNvCxnSpPr>
            <p:nvPr/>
          </p:nvCxnSpPr>
          <p:spPr>
            <a:xfrm>
              <a:off x="4273388" y="4643196"/>
              <a:ext cx="449537" cy="11190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7193" idx="6"/>
              <a:endCxn id="7196" idx="2"/>
            </p:cNvCxnSpPr>
            <p:nvPr/>
          </p:nvCxnSpPr>
          <p:spPr>
            <a:xfrm flipV="1">
              <a:off x="4274581" y="5930059"/>
              <a:ext cx="448344" cy="532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190" idx="6"/>
              <a:endCxn id="7193" idx="2"/>
            </p:cNvCxnSpPr>
            <p:nvPr/>
          </p:nvCxnSpPr>
          <p:spPr>
            <a:xfrm>
              <a:off x="3658840" y="5767540"/>
              <a:ext cx="481048" cy="167845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7191" idx="6"/>
              <a:endCxn id="7194" idx="2"/>
            </p:cNvCxnSpPr>
            <p:nvPr/>
          </p:nvCxnSpPr>
          <p:spPr>
            <a:xfrm flipV="1">
              <a:off x="3658840" y="4643196"/>
              <a:ext cx="481048" cy="20249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/>
              <a:t>State of the Art of MPT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existing MPT methods do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Form short pitch trajectories within a note, 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note-level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according to local time-frequency proximity of pitch estimates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Our contribution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Form long pitch trajectories through multiple notes 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song-level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using a new constrained clustering algorithm</a:t>
            </a:r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F642CB-7485-439E-B3B4-D94EE2CDB9A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Clustering by Timbre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077200" cy="21637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Each trajectory is a cluster of pitch estimates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One cluster per instrument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Clustering principle: maintain timbre consistency in each cluster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pic>
        <p:nvPicPr>
          <p:cNvPr id="40963" name="Picture 3" descr="W:\Work\My_papers\ICASSP2010\Presentation_Mar11_v2.0\G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3962400" cy="2971800"/>
          </a:xfrm>
          <a:prstGeom prst="rect">
            <a:avLst/>
          </a:prstGeom>
          <a:noFill/>
        </p:spPr>
      </p:pic>
      <p:pic>
        <p:nvPicPr>
          <p:cNvPr id="40964" name="Picture 4" descr="W:\Work\My_papers\ICASSP2010\Presentation_Mar11_v2.0\MPE.bmp"/>
          <p:cNvPicPr>
            <a:picLocks noChangeAspect="1" noChangeArrowheads="1"/>
          </p:cNvPicPr>
          <p:nvPr/>
        </p:nvPicPr>
        <p:blipFill>
          <a:blip r:embed="rId3" cstate="print"/>
          <a:srcRect r="2272"/>
          <a:stretch>
            <a:fillRect/>
          </a:stretch>
        </p:blipFill>
        <p:spPr bwMode="auto">
          <a:xfrm>
            <a:off x="228600" y="914400"/>
            <a:ext cx="3886200" cy="2971800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>
            <a:off x="3962400" y="2514600"/>
            <a:ext cx="838200" cy="2286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14800" y="1828800"/>
            <a:ext cx="428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Timbre Feature of Pitch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1"/>
            <a:ext cx="8229600" cy="13716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Harmonic structure: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relative amplitudes of first 50 harmonics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518009" y="4048039"/>
            <a:ext cx="4054692" cy="2612139"/>
            <a:chOff x="1571929" y="3011724"/>
            <a:chExt cx="5402185" cy="3556459"/>
          </a:xfrm>
        </p:grpSpPr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2209800" y="3011724"/>
              <a:ext cx="0" cy="2971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rot="5400000" flipH="1">
              <a:off x="4590148" y="3588663"/>
              <a:ext cx="3618" cy="47643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2743200" y="5352150"/>
              <a:ext cx="179388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auto">
            <a:xfrm>
              <a:off x="3548745" y="4709898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2743200" y="4666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743200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548745" y="5283213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auto">
            <a:xfrm>
              <a:off x="3548745" y="4027725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743200" y="3218550"/>
              <a:ext cx="179388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4367215" y="5511804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4367215" y="37519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auto">
            <a:xfrm>
              <a:off x="4367215" y="3218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5143717" y="55045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5145304" y="49711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5143717" y="3904350"/>
              <a:ext cx="177800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5143717" y="3370950"/>
              <a:ext cx="179387" cy="1651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Box 26"/>
            <p:cNvSpPr txBox="1">
              <a:spLocks noChangeArrowheads="1"/>
            </p:cNvSpPr>
            <p:nvPr/>
          </p:nvSpPr>
          <p:spPr bwMode="auto">
            <a:xfrm>
              <a:off x="5812970" y="3904344"/>
              <a:ext cx="791028" cy="113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4800" dirty="0"/>
            </a:p>
          </p:txBody>
        </p:sp>
        <p:sp>
          <p:nvSpPr>
            <p:cNvPr id="29" name="TextBox 27"/>
            <p:cNvSpPr txBox="1">
              <a:spLocks noChangeArrowheads="1"/>
            </p:cNvSpPr>
            <p:nvPr/>
          </p:nvSpPr>
          <p:spPr bwMode="auto">
            <a:xfrm>
              <a:off x="3927475" y="6023428"/>
              <a:ext cx="1377497" cy="544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30" name="TextBox 28"/>
            <p:cNvSpPr txBox="1">
              <a:spLocks noChangeArrowheads="1"/>
            </p:cNvSpPr>
            <p:nvPr/>
          </p:nvSpPr>
          <p:spPr bwMode="auto">
            <a:xfrm rot="10800000">
              <a:off x="1571929" y="3102620"/>
              <a:ext cx="656096" cy="2040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square">
              <a:spAutoFit/>
            </a:bodyPr>
            <a:lstStyle/>
            <a:p>
              <a:r>
                <a:rPr lang="en-US" sz="2000" dirty="0" smtClean="0"/>
                <a:t>Frequency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971800" y="2133600"/>
            <a:ext cx="5943600" cy="4038600"/>
            <a:chOff x="3048000" y="2362200"/>
            <a:chExt cx="5519738" cy="3733800"/>
          </a:xfrm>
        </p:grpSpPr>
        <p:pic>
          <p:nvPicPr>
            <p:cNvPr id="5" name="Picture 1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6200" y="2362200"/>
              <a:ext cx="4681538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val 30"/>
            <p:cNvSpPr/>
            <p:nvPr/>
          </p:nvSpPr>
          <p:spPr>
            <a:xfrm>
              <a:off x="3048000" y="5257800"/>
              <a:ext cx="533400" cy="5334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31" idx="6"/>
            </p:cNvCxnSpPr>
            <p:nvPr/>
          </p:nvCxnSpPr>
          <p:spPr>
            <a:xfrm flipV="1">
              <a:off x="3581400" y="5334000"/>
              <a:ext cx="914400" cy="1905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Minimize This Objective Function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65200" y="2590800"/>
          <a:ext cx="6032500" cy="1905000"/>
        </p:xfrm>
        <a:graphic>
          <a:graphicData uri="http://schemas.openxmlformats.org/presentationml/2006/ole">
            <p:oleObj spid="_x0000_s4098" name="Equation" r:id="rId3" imgW="1447560" imgH="457200" progId="Equation.DSMT4">
              <p:embed/>
            </p:oleObj>
          </a:graphicData>
        </a:graphic>
      </p:graphicFrame>
      <p:cxnSp>
        <p:nvCxnSpPr>
          <p:cNvPr id="12" name="Straight Arrow Connector 11"/>
          <p:cNvCxnSpPr>
            <a:stCxn id="13" idx="0"/>
          </p:cNvCxnSpPr>
          <p:nvPr/>
        </p:nvCxnSpPr>
        <p:spPr>
          <a:xfrm rot="5400000" flipH="1" flipV="1">
            <a:off x="1326366" y="4374366"/>
            <a:ext cx="1295400" cy="1426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5029200"/>
            <a:ext cx="2105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partition</a:t>
            </a:r>
          </a:p>
          <a:p>
            <a:r>
              <a:rPr lang="en-US" sz="2400" dirty="0" smtClean="0"/>
              <a:t>into K clusters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9" idx="2"/>
          </p:cNvCxnSpPr>
          <p:nvPr/>
        </p:nvCxnSpPr>
        <p:spPr>
          <a:xfrm rot="16200000" flipH="1">
            <a:off x="2992839" y="2230838"/>
            <a:ext cx="464405" cy="25552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5181600"/>
            <a:ext cx="2762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50-d harmonic</a:t>
            </a:r>
          </a:p>
          <a:p>
            <a:r>
              <a:rPr lang="en-US" sz="2400" dirty="0" smtClean="0"/>
              <a:t>structure of </a:t>
            </a:r>
            <a:r>
              <a:rPr lang="en-US" sz="2400" dirty="0" err="1" smtClean="0"/>
              <a:t>i-th</a:t>
            </a:r>
            <a:endParaRPr lang="en-US" sz="2400" dirty="0" smtClean="0"/>
          </a:p>
          <a:p>
            <a:r>
              <a:rPr lang="en-US" sz="2400" dirty="0" smtClean="0"/>
              <a:t>pitch estimate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1295400"/>
            <a:ext cx="1622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</a:t>
            </a:r>
          </a:p>
          <a:p>
            <a:r>
              <a:rPr lang="en-US" sz="2400" dirty="0" smtClean="0"/>
              <a:t>Clusters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4991100" y="4000500"/>
            <a:ext cx="1219200" cy="99060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62600" y="1295400"/>
            <a:ext cx="305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Center of k-</a:t>
            </a:r>
            <a:r>
              <a:rPr lang="en-US" sz="2400" dirty="0" err="1" smtClean="0"/>
              <a:t>th</a:t>
            </a:r>
            <a:r>
              <a:rPr lang="en-US" sz="2400" dirty="0" smtClean="0"/>
              <a:t> cluster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676902" y="2476502"/>
            <a:ext cx="1219199" cy="381001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05201" y="48768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all pitch estimates in k-</a:t>
            </a:r>
            <a:r>
              <a:rPr lang="en-US" sz="2400" dirty="0" err="1" smtClean="0"/>
              <a:t>th</a:t>
            </a:r>
            <a:r>
              <a:rPr lang="en-US" sz="2400" dirty="0" smtClean="0"/>
              <a:t> cluster</a:t>
            </a:r>
            <a:endParaRPr lang="en-US" sz="2400" dirty="0"/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rot="16200000" flipV="1">
            <a:off x="4152902" y="4610101"/>
            <a:ext cx="457200" cy="7619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Function Is Not Enough</a:t>
            </a:r>
            <a:endParaRPr lang="en-US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66800" y="6477000"/>
            <a:ext cx="6858000" cy="244475"/>
          </a:xfrm>
          <a:noFill/>
        </p:spPr>
        <p:txBody>
          <a:bodyPr/>
          <a:lstStyle/>
          <a:p>
            <a:r>
              <a:rPr lang="en-US" dirty="0" smtClean="0"/>
              <a:t>Northwestern University, Interactive Audio Lab. http://music.cs.northwestern.edu</a:t>
            </a:r>
          </a:p>
        </p:txBody>
      </p:sp>
      <p:pic>
        <p:nvPicPr>
          <p:cNvPr id="38918" name="Picture 6" descr="W:\Work\My_papers\ICASSP2010\Presentation_Mar11_v2.0\Kmeans_part.bmp"/>
          <p:cNvPicPr>
            <a:picLocks noChangeAspect="1" noChangeArrowheads="1"/>
          </p:cNvPicPr>
          <p:nvPr/>
        </p:nvPicPr>
        <p:blipFill>
          <a:blip r:embed="rId2" cstate="print"/>
          <a:srcRect r="6667"/>
          <a:stretch>
            <a:fillRect/>
          </a:stretch>
        </p:blipFill>
        <p:spPr bwMode="auto">
          <a:xfrm>
            <a:off x="228600" y="1905000"/>
            <a:ext cx="4267200" cy="3429000"/>
          </a:xfrm>
          <a:prstGeom prst="rect">
            <a:avLst/>
          </a:prstGeom>
          <a:noFill/>
        </p:spPr>
      </p:pic>
      <p:pic>
        <p:nvPicPr>
          <p:cNvPr id="38917" name="Picture 5" descr="W:\Work\My_papers\ICASSP2010\Presentation_Mar11_v2.0\GT_par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MIR20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ISMIR2009</Template>
  <TotalTime>975</TotalTime>
  <Words>762</Words>
  <Application>Microsoft Office PowerPoint</Application>
  <PresentationFormat>全屏显示(4:3)</PresentationFormat>
  <Paragraphs>193</Paragraphs>
  <Slides>22</Slides>
  <Notes>0</Notes>
  <HiddenSlides>0</HiddenSlides>
  <MMClips>1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5" baseType="lpstr">
      <vt:lpstr>ISMIR2009</vt:lpstr>
      <vt:lpstr>Custom Design</vt:lpstr>
      <vt:lpstr>Equation</vt:lpstr>
      <vt:lpstr>幻灯片 1</vt:lpstr>
      <vt:lpstr>Multi-pitch Estimation &amp; Tracking Task</vt:lpstr>
      <vt:lpstr>Potential Applications</vt:lpstr>
      <vt:lpstr>The 2-stage Standard Approach</vt:lpstr>
      <vt:lpstr>State of the Art of MPT</vt:lpstr>
      <vt:lpstr>Try Clustering by Timbre</vt:lpstr>
      <vt:lpstr>Timbre Feature of Pitch Estimates</vt:lpstr>
      <vt:lpstr>Minimize This Objective Function</vt:lpstr>
      <vt:lpstr>Objective Function Is Not Enough</vt:lpstr>
      <vt:lpstr>Add Pitch-locality Constraints</vt:lpstr>
      <vt:lpstr>Properties of Our Problem</vt:lpstr>
      <vt:lpstr>The Proposed Clustering Algorithm</vt:lpstr>
      <vt:lpstr>Initial Clustering</vt:lpstr>
      <vt:lpstr>Find A New Clustering</vt:lpstr>
      <vt:lpstr>Algorithm Review</vt:lpstr>
      <vt:lpstr>Experiments</vt:lpstr>
      <vt:lpstr>Overall Multi-pitch Tracking Results</vt:lpstr>
      <vt:lpstr>Among Correctly Estimated Pitches</vt:lpstr>
      <vt:lpstr>An Example</vt:lpstr>
      <vt:lpstr>An Example</vt:lpstr>
      <vt:lpstr>Conclusion</vt:lpstr>
      <vt:lpstr>Thanks you!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Zhiyao Duan</dc:creator>
  <cp:lastModifiedBy>DuanZhiyao</cp:lastModifiedBy>
  <cp:revision>176</cp:revision>
  <dcterms:created xsi:type="dcterms:W3CDTF">2010-03-11T02:51:08Z</dcterms:created>
  <dcterms:modified xsi:type="dcterms:W3CDTF">2010-03-18T14:26:21Z</dcterms:modified>
</cp:coreProperties>
</file>