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4"/>
  </p:notesMasterIdLst>
  <p:sldIdLst>
    <p:sldId id="256" r:id="rId3"/>
    <p:sldId id="257" r:id="rId4"/>
    <p:sldId id="259" r:id="rId5"/>
    <p:sldId id="260" r:id="rId6"/>
    <p:sldId id="258" r:id="rId7"/>
    <p:sldId id="262" r:id="rId8"/>
    <p:sldId id="265" r:id="rId9"/>
    <p:sldId id="266" r:id="rId10"/>
    <p:sldId id="267" r:id="rId11"/>
    <p:sldId id="268" r:id="rId12"/>
    <p:sldId id="272" r:id="rId13"/>
    <p:sldId id="277" r:id="rId14"/>
    <p:sldId id="273" r:id="rId15"/>
    <p:sldId id="261" r:id="rId16"/>
    <p:sldId id="274" r:id="rId17"/>
    <p:sldId id="275" r:id="rId18"/>
    <p:sldId id="276" r:id="rId19"/>
    <p:sldId id="280" r:id="rId20"/>
    <p:sldId id="279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6CB0C3-6886-43D1-B99A-4C0DCECF958B}">
          <p14:sldIdLst>
            <p14:sldId id="256"/>
            <p14:sldId id="257"/>
            <p14:sldId id="259"/>
            <p14:sldId id="260"/>
            <p14:sldId id="258"/>
            <p14:sldId id="262"/>
            <p14:sldId id="265"/>
            <p14:sldId id="266"/>
            <p14:sldId id="267"/>
            <p14:sldId id="268"/>
            <p14:sldId id="272"/>
            <p14:sldId id="277"/>
            <p14:sldId id="273"/>
            <p14:sldId id="261"/>
            <p14:sldId id="274"/>
            <p14:sldId id="275"/>
            <p14:sldId id="276"/>
            <p14:sldId id="280"/>
            <p14:sldId id="279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81" autoAdjust="0"/>
  </p:normalViewPr>
  <p:slideViewPr>
    <p:cSldViewPr>
      <p:cViewPr varScale="1">
        <p:scale>
          <a:sx n="79" d="100"/>
          <a:sy n="79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A5277-B197-4475-9CE8-CD1328C3DE7F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5946B-EA30-4F96-B00F-5D81E21C2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946B-EA30-4F96-B00F-5D81E21C2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5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 this slide if not enough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5946B-EA30-4F96-B00F-5D81E21C23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3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Skip this slide if not enough time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43A62-5FA8-4429-A493-65DEAF0C3FD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09988"/>
            <a:ext cx="40386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7F589-2BE0-460C-A688-588776595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E2A11-ADAD-4D2C-A863-304306C81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795FC-C648-48F5-BA5A-D6C413BAA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EEF42-D0E6-4E0B-B821-58D0215CA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EE3B7-446C-4A8E-A6E0-DCB7658E4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8F451-8B15-4406-9AD6-A92CD20C1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DF0FC-7319-4EA6-A4A7-C881DC229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25D03-284E-4EA2-87AD-9E8B8AE9F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34D33-6BA5-4830-9BE3-90D1B5B35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5CDA5-42C1-4F31-9BD2-E8F66288A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8D93-D8EF-4848-8914-FBE3E8583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477000"/>
            <a:ext cx="685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66D3C1-EC8E-40E0-BC32-1BCFC1A618DE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838200"/>
            <a:ext cx="8229600" cy="0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EBE2AB-6E23-43BB-BE5C-691ECE85F2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3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42.png"/><Relationship Id="rId2" Type="http://schemas.openxmlformats.org/officeDocument/2006/relationships/audio" Target="../media/media1.wav"/><Relationship Id="rId16" Type="http://schemas.openxmlformats.org/officeDocument/2006/relationships/image" Target="../media/image4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40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microsoft.com/office/2007/relationships/media" Target="../media/media13.wav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17" Type="http://schemas.openxmlformats.org/officeDocument/2006/relationships/image" Target="../media/image43.png"/><Relationship Id="rId2" Type="http://schemas.openxmlformats.org/officeDocument/2006/relationships/audio" Target="../media/media7.wav"/><Relationship Id="rId16" Type="http://schemas.openxmlformats.org/officeDocument/2006/relationships/image" Target="../media/image480.pn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5" Type="http://schemas.microsoft.com/office/2007/relationships/media" Target="../media/media9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11.wav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audio" Target="../media/media1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emf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emf"/><Relationship Id="rId21" Type="http://schemas.openxmlformats.org/officeDocument/2006/relationships/image" Target="../media/image12.emf"/><Relationship Id="rId34" Type="http://schemas.openxmlformats.org/officeDocument/2006/relationships/image" Target="../media/image24.emf"/><Relationship Id="rId25" Type="http://schemas.openxmlformats.org/officeDocument/2006/relationships/image" Target="../media/image16.emf"/><Relationship Id="rId33" Type="http://schemas.openxmlformats.org/officeDocument/2006/relationships/image" Target="../media/image34.png"/><Relationship Id="rId2" Type="http://schemas.openxmlformats.org/officeDocument/2006/relationships/image" Target="../media/image10.png"/><Relationship Id="rId20" Type="http://schemas.openxmlformats.org/officeDocument/2006/relationships/image" Target="../media/image11.emf"/><Relationship Id="rId29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.emf"/><Relationship Id="rId32" Type="http://schemas.openxmlformats.org/officeDocument/2006/relationships/image" Target="../media/image23.emf"/><Relationship Id="rId23" Type="http://schemas.openxmlformats.org/officeDocument/2006/relationships/image" Target="../media/image14.emf"/><Relationship Id="rId28" Type="http://schemas.openxmlformats.org/officeDocument/2006/relationships/image" Target="../media/image19.emf"/><Relationship Id="rId19" Type="http://schemas.openxmlformats.org/officeDocument/2006/relationships/image" Target="../media/image33.png"/><Relationship Id="rId31" Type="http://schemas.openxmlformats.org/officeDocument/2006/relationships/image" Target="../media/image22.emf"/><Relationship Id="rId22" Type="http://schemas.openxmlformats.org/officeDocument/2006/relationships/image" Target="../media/image13.emf"/><Relationship Id="rId27" Type="http://schemas.openxmlformats.org/officeDocument/2006/relationships/image" Target="../media/image18.emf"/><Relationship Id="rId30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emf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2"/>
          <p:cNvSpPr txBox="1">
            <a:spLocks/>
          </p:cNvSpPr>
          <p:nvPr/>
        </p:nvSpPr>
        <p:spPr>
          <a:xfrm>
            <a:off x="1066800" y="2895600"/>
            <a:ext cx="7010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Zhiyao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Gautham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J. Mysore </a:t>
            </a:r>
            <a:r>
              <a:rPr lang="en-US" sz="2400" dirty="0" smtClean="0"/>
              <a:t>, Paris </a:t>
            </a:r>
            <a:r>
              <a:rPr lang="en-US" sz="2400" dirty="0" err="1" smtClean="0"/>
              <a:t>Smaragdis</a:t>
            </a:r>
            <a:endParaRPr lang="en-US" sz="2400" dirty="0"/>
          </a:p>
          <a:p>
            <a:pPr lvl="0" algn="ctr">
              <a:spcBef>
                <a:spcPct val="20000"/>
              </a:spcBef>
              <a:defRPr/>
            </a:pPr>
            <a:r>
              <a:rPr lang="en-US" dirty="0" smtClean="0"/>
              <a:t>1. EECS </a:t>
            </a:r>
            <a:r>
              <a:rPr lang="en-US" dirty="0"/>
              <a:t>Department, Northwestern University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dirty="0" smtClean="0"/>
              <a:t>2. Advanced </a:t>
            </a:r>
            <a:r>
              <a:rPr lang="en-US" dirty="0"/>
              <a:t>Technology Labs, Adobe Systems </a:t>
            </a:r>
            <a:r>
              <a:rPr lang="en-US" dirty="0" smtClean="0"/>
              <a:t>Inc.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dirty="0" smtClean="0"/>
              <a:t>3. University </a:t>
            </a:r>
            <a:r>
              <a:rPr lang="en-US" dirty="0"/>
              <a:t>of Illinois at </a:t>
            </a:r>
            <a:r>
              <a:rPr lang="en-US" dirty="0" smtClean="0"/>
              <a:t>Urbana-Champaign</a:t>
            </a:r>
          </a:p>
          <a:p>
            <a:pPr lvl="0" algn="ctr">
              <a:spcBef>
                <a:spcPct val="20000"/>
              </a:spcBef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at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Interspeech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 11</a:t>
            </a:r>
            <a:r>
              <a:rPr lang="en-US" dirty="0" smtClean="0"/>
              <a:t>, 2012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8618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02338" y="28618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32848" y="28618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2,3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5181600"/>
            <a:ext cx="1514475" cy="150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1979" r="13021"/>
          <a:stretch>
            <a:fillRect/>
          </a:stretch>
        </p:blipFill>
        <p:spPr bwMode="auto">
          <a:xfrm>
            <a:off x="3962400" y="5105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5257800"/>
            <a:ext cx="2619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685800" y="104457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Speech Enhancement by </a:t>
            </a:r>
            <a:r>
              <a:rPr lang="en-US" sz="3600" dirty="0" smtClean="0">
                <a:solidFill>
                  <a:srgbClr val="FF0000"/>
                </a:solidFill>
              </a:rPr>
              <a:t>Online</a:t>
            </a:r>
            <a:r>
              <a:rPr lang="en-US" sz="3600" dirty="0" smtClean="0"/>
              <a:t> Non-negative Spectrogram Decomposition in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Non-stationary Noise</a:t>
            </a:r>
            <a:r>
              <a:rPr lang="en-US" sz="3600" dirty="0" smtClean="0"/>
              <a:t> Environments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24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83163"/>
          </a:xfrm>
        </p:spPr>
        <p:txBody>
          <a:bodyPr/>
          <a:lstStyle/>
          <a:p>
            <a:r>
              <a:rPr lang="en-US" sz="2800" dirty="0"/>
              <a:t>N</a:t>
            </a:r>
            <a:r>
              <a:rPr lang="en-US" sz="2800" dirty="0" smtClean="0"/>
              <a:t>on-stationary noise corpus: 10 kinds</a:t>
            </a:r>
          </a:p>
          <a:p>
            <a:pPr lvl="1"/>
            <a:r>
              <a:rPr lang="en-US" sz="2400" dirty="0" smtClean="0"/>
              <a:t>Birds</a:t>
            </a:r>
            <a:r>
              <a:rPr lang="en-US" sz="2400" dirty="0"/>
              <a:t>, casino, cicadas, computer keyboard, eating chips, frogs, jungle, machine guns, motorcycles and ocean</a:t>
            </a:r>
          </a:p>
          <a:p>
            <a:r>
              <a:rPr lang="en-US" sz="2800" dirty="0" smtClean="0"/>
              <a:t>Speech corpus: the NOIZEUS dataset [1]</a:t>
            </a:r>
          </a:p>
          <a:p>
            <a:pPr lvl="1"/>
            <a:r>
              <a:rPr lang="en-US" sz="2400" dirty="0" smtClean="0"/>
              <a:t>6 speakers </a:t>
            </a:r>
            <a:r>
              <a:rPr lang="en-US" sz="2400" dirty="0"/>
              <a:t>(3 male and 3 female), </a:t>
            </a:r>
            <a:r>
              <a:rPr lang="en-US" sz="2400" dirty="0" smtClean="0"/>
              <a:t>each 15 seconds</a:t>
            </a:r>
          </a:p>
          <a:p>
            <a:r>
              <a:rPr lang="en-US" sz="2800" dirty="0" smtClean="0"/>
              <a:t>Noisy speech</a:t>
            </a:r>
          </a:p>
          <a:p>
            <a:pPr lvl="1"/>
            <a:r>
              <a:rPr lang="en-US" sz="2400" dirty="0" smtClean="0"/>
              <a:t>5 </a:t>
            </a:r>
            <a:r>
              <a:rPr lang="en-US" sz="2400" dirty="0"/>
              <a:t>SNRs (-10, -5, 0, 5, 10 dB)</a:t>
            </a:r>
          </a:p>
          <a:p>
            <a:pPr lvl="1"/>
            <a:r>
              <a:rPr lang="en-US" sz="2400" dirty="0"/>
              <a:t>All combinations </a:t>
            </a:r>
            <a:r>
              <a:rPr lang="en-US" sz="2400" dirty="0" smtClean="0"/>
              <a:t>of noise, speaker and SNR generate 300 files</a:t>
            </a:r>
            <a:endParaRPr lang="en-US" sz="2400" dirty="0"/>
          </a:p>
          <a:p>
            <a:pPr lvl="1"/>
            <a:r>
              <a:rPr lang="en-US" sz="2400" dirty="0"/>
              <a:t>About 300 * 15 seconds = 1.25 </a:t>
            </a:r>
            <a:r>
              <a:rPr lang="en-US" sz="2400" dirty="0" smtClean="0"/>
              <a:t>hours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Loizou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P. (2007),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Speech Enhancement: Theory and Practice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CRC Press, Boca Raton: FL.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Comparisons with Classical Algorithms</a:t>
            </a:r>
            <a:endParaRPr lang="en-US" sz="3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" y="3047238"/>
            <a:ext cx="4166616" cy="312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914401"/>
            <a:ext cx="4319016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smtClean="0"/>
              <a:t>KLT: subspace algorithm</a:t>
            </a:r>
          </a:p>
          <a:p>
            <a:r>
              <a:rPr lang="en-US" sz="2000" dirty="0" err="1" smtClean="0"/>
              <a:t>logMMSE</a:t>
            </a:r>
            <a:r>
              <a:rPr lang="en-US" sz="2000" dirty="0" smtClean="0"/>
              <a:t>: statistical-model-based</a:t>
            </a:r>
          </a:p>
          <a:p>
            <a:r>
              <a:rPr lang="en-US" sz="2000" dirty="0" smtClean="0"/>
              <a:t>MB: spectral subtraction</a:t>
            </a:r>
          </a:p>
          <a:p>
            <a:r>
              <a:rPr lang="en-US" sz="2000" dirty="0" smtClean="0"/>
              <a:t>Wiener-as: Wiener filtering</a:t>
            </a:r>
            <a:endParaRPr lang="en-US" sz="2800" dirty="0"/>
          </a:p>
        </p:txBody>
      </p:sp>
      <p:grpSp>
        <p:nvGrpSpPr>
          <p:cNvPr id="5120" name="Group 5119"/>
          <p:cNvGrpSpPr/>
          <p:nvPr/>
        </p:nvGrpSpPr>
        <p:grpSpPr>
          <a:xfrm>
            <a:off x="32266" y="3581400"/>
            <a:ext cx="424934" cy="2316012"/>
            <a:chOff x="-196334" y="3170388"/>
            <a:chExt cx="424934" cy="231601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28600" y="3200400"/>
              <a:ext cx="0" cy="2286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-407674" y="3381728"/>
              <a:ext cx="792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97" y="3048000"/>
            <a:ext cx="420020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748784" y="922034"/>
            <a:ext cx="4319016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smtClean="0"/>
              <a:t>PESQ</a:t>
            </a:r>
            <a:r>
              <a:rPr lang="en-US" sz="2000" dirty="0"/>
              <a:t>: </a:t>
            </a:r>
            <a:r>
              <a:rPr lang="en-US" sz="2000" dirty="0" smtClean="0"/>
              <a:t>an objective </a:t>
            </a:r>
            <a:r>
              <a:rPr lang="en-US" sz="2000" dirty="0"/>
              <a:t>speech quality </a:t>
            </a:r>
            <a:r>
              <a:rPr lang="en-US" sz="2000" dirty="0" smtClean="0"/>
              <a:t>metric, correlates well with human perception</a:t>
            </a:r>
          </a:p>
          <a:p>
            <a:r>
              <a:rPr lang="en-US" sz="2000" dirty="0" smtClean="0"/>
              <a:t>SDR: a source separation metric, measures </a:t>
            </a:r>
            <a:r>
              <a:rPr lang="en-US" sz="2000" dirty="0"/>
              <a:t>the fidelity of </a:t>
            </a:r>
            <a:r>
              <a:rPr lang="en-US" sz="2000" dirty="0" smtClean="0"/>
              <a:t>enhanced speech to uncorrupted speech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72" y="3352800"/>
            <a:ext cx="4279028" cy="315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2" y="192989"/>
            <a:ext cx="4218008" cy="312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8673"/>
            <a:ext cx="4279028" cy="315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87" y="192989"/>
            <a:ext cx="4279028" cy="315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200" y="3657600"/>
            <a:ext cx="369332" cy="2544612"/>
            <a:chOff x="11668" y="3200400"/>
            <a:chExt cx="369332" cy="2544612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228600" y="3200400"/>
              <a:ext cx="0" cy="1859982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-199672" y="5164340"/>
              <a:ext cx="792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5939" y="269188"/>
            <a:ext cx="369332" cy="2590800"/>
            <a:chOff x="39740" y="2408389"/>
            <a:chExt cx="369332" cy="25908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28600" y="3200400"/>
              <a:ext cx="0" cy="179878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6200000">
              <a:off x="-171600" y="2619729"/>
              <a:ext cx="792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fld id="{1DCDF0FC-7319-4EA6-A4A7-C881DC2294E1}" type="slidenum">
              <a:rPr lang="en-US" sz="1400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91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061091"/>
              </p:ext>
            </p:extLst>
          </p:nvPr>
        </p:nvGraphicFramePr>
        <p:xfrm>
          <a:off x="457200" y="1676400"/>
          <a:ext cx="8153400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1524000"/>
                <a:gridCol w="1295400"/>
                <a:gridCol w="1778000"/>
                <a:gridCol w="1358900"/>
                <a:gridCol w="1358900"/>
              </a:tblGrid>
              <a:tr h="7429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Spectral subtraction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Wiener filtering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Statistical-model-based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Subspace</a:t>
                      </a:r>
                      <a:r>
                        <a:rPr lang="en-US" sz="1800" baseline="0" dirty="0" smtClean="0"/>
                        <a:t> algorithm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Proposed</a:t>
                      </a:r>
                      <a:endParaRPr lang="en-US" sz="1800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PESQ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1.41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2.14</a:t>
                      </a:r>
                      <a:endParaRPr lang="en-US" sz="2000" b="1" dirty="0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SDR (dB)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1.82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9.62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p03_keyboard_sn0_v83_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52600" y="2514600"/>
            <a:ext cx="609600" cy="609600"/>
          </a:xfrm>
          <a:prstGeom prst="rect">
            <a:avLst/>
          </a:prstGeom>
        </p:spPr>
      </p:pic>
      <p:pic>
        <p:nvPicPr>
          <p:cNvPr id="6" name="sp03_keyboard_sn0_v84_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00400" y="2514600"/>
            <a:ext cx="609600" cy="609600"/>
          </a:xfrm>
          <a:prstGeom prst="rect">
            <a:avLst/>
          </a:prstGeom>
        </p:spPr>
      </p:pic>
      <p:pic>
        <p:nvPicPr>
          <p:cNvPr id="7" name="sp03_keyboard_sn0_v82_s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24400" y="2514600"/>
            <a:ext cx="609600" cy="609600"/>
          </a:xfrm>
          <a:prstGeom prst="rect">
            <a:avLst/>
          </a:prstGeom>
        </p:spPr>
      </p:pic>
      <p:pic>
        <p:nvPicPr>
          <p:cNvPr id="8" name="sp03_keyboard_sn0_v81_s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24600" y="2514600"/>
            <a:ext cx="609600" cy="609600"/>
          </a:xfrm>
          <a:prstGeom prst="rect">
            <a:avLst/>
          </a:prstGeom>
        </p:spPr>
      </p:pic>
      <p:pic>
        <p:nvPicPr>
          <p:cNvPr id="9" name="sp03_keyboard_sn0_v20_n1_I20_N20_S7_L60_A3_R10_wf_s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696200" y="2514600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066800"/>
            <a:ext cx="411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Keyboard noise: SNR=0dB</a:t>
            </a:r>
            <a:endParaRPr lang="en-US" sz="2400" dirty="0"/>
          </a:p>
        </p:txBody>
      </p:sp>
      <p:pic>
        <p:nvPicPr>
          <p:cNvPr id="12" name="sp03_keyboard_sn0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48200" y="99283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800600"/>
            <a:ext cx="44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value indicates better performance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Noise Reduction vs. Speech Distortion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83163"/>
          </a:xfrm>
        </p:spPr>
        <p:txBody>
          <a:bodyPr/>
          <a:lstStyle/>
          <a:p>
            <a:r>
              <a:rPr lang="en-US" sz="2400" dirty="0" smtClean="0"/>
              <a:t>BSS_EVAL: broadly used source separation metrics</a:t>
            </a:r>
          </a:p>
          <a:p>
            <a:pPr lvl="1"/>
            <a:r>
              <a:rPr lang="en-US" sz="2000" dirty="0" smtClean="0"/>
              <a:t>Signal-to-Distortion Ratio (SDR): measures both noise reduction and speech distortion</a:t>
            </a:r>
          </a:p>
          <a:p>
            <a:pPr lvl="1"/>
            <a:r>
              <a:rPr lang="en-US" sz="2000" dirty="0" smtClean="0"/>
              <a:t>Signal-to-Interference Ratio (SIR): measures noise reduction</a:t>
            </a:r>
          </a:p>
          <a:p>
            <a:pPr lvl="1"/>
            <a:r>
              <a:rPr lang="en-US" sz="2000" dirty="0" smtClean="0"/>
              <a:t>Signal-to-Artifacts Ratio (SAR): measures speech distortion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99066" y="3810000"/>
            <a:ext cx="424934" cy="2316012"/>
            <a:chOff x="-196334" y="3170388"/>
            <a:chExt cx="424934" cy="231601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28600" y="3200400"/>
              <a:ext cx="0" cy="2286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407674" y="3381728"/>
              <a:ext cx="792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1742197"/>
                  </p:ext>
                </p:extLst>
              </p:nvPr>
            </p:nvGraphicFramePr>
            <p:xfrm>
              <a:off x="457200" y="1676400"/>
              <a:ext cx="8153399" cy="205124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18457"/>
                    <a:gridCol w="1306286"/>
                    <a:gridCol w="1110343"/>
                    <a:gridCol w="1524000"/>
                    <a:gridCol w="1164771"/>
                    <a:gridCol w="1164771"/>
                    <a:gridCol w="116477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oMath>
                          </a14:m>
                          <a:r>
                            <a:rPr lang="en-US" dirty="0" smtClean="0"/>
                            <a:t>=0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oMath>
                          </a14:m>
                          <a:r>
                            <a:rPr lang="en-US" dirty="0" smtClean="0"/>
                            <a:t>=1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oMath>
                          </a14:m>
                          <a:r>
                            <a:rPr lang="en-US" dirty="0" smtClean="0"/>
                            <a:t>=5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oMath>
                          </a14:m>
                          <a:r>
                            <a:rPr lang="en-US" dirty="0" smtClean="0"/>
                            <a:t>=10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oMath>
                          </a14:m>
                          <a:r>
                            <a:rPr lang="en-US" dirty="0" smtClean="0"/>
                            <a:t>=15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oMath>
                          </a14:m>
                          <a:r>
                            <a:rPr lang="en-US" dirty="0" smtClean="0"/>
                            <a:t>=20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SDR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15.14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14.15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12.84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SIR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32.61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31.66</a:t>
                          </a:r>
                          <a:endParaRPr lang="en-US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16.65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14.26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12.62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12.90</a:t>
                          </a:r>
                          <a:endParaRPr lang="en-US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1742197"/>
                  </p:ext>
                </p:extLst>
              </p:nvPr>
            </p:nvGraphicFramePr>
            <p:xfrm>
              <a:off x="457200" y="1676400"/>
              <a:ext cx="8153399" cy="205124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18457"/>
                    <a:gridCol w="1306286"/>
                    <a:gridCol w="1110343"/>
                    <a:gridCol w="1524000"/>
                    <a:gridCol w="1164771"/>
                    <a:gridCol w="1164771"/>
                    <a:gridCol w="1164771"/>
                  </a:tblGrid>
                  <a:tr h="56788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55140" r="-470093" b="-2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182418" r="-452747" b="-2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205600" r="-229600" b="-2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400000" r="-200524" b="-2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500000" r="-100524" b="-278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6"/>
                          <a:stretch>
                            <a:fillRect l="-600000" r="-524" b="-27849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SDR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15.14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14.15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12.84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SIR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31.01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32.61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31.66</a:t>
                          </a:r>
                          <a:endParaRPr lang="en-US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16.65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14.26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12.62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/>
                            <a:t>12.90</a:t>
                          </a:r>
                          <a:endParaRPr lang="en-US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57200" y="1066800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Bird noise: SNR=10dB</a:t>
            </a:r>
            <a:endParaRPr lang="en-US" sz="2400" dirty="0"/>
          </a:p>
        </p:txBody>
      </p:sp>
      <p:pic>
        <p:nvPicPr>
          <p:cNvPr id="6" name="sp05_birds_sn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67200" y="992832"/>
            <a:ext cx="609600" cy="609600"/>
          </a:xfrm>
          <a:prstGeom prst="rect">
            <a:avLst/>
          </a:prstGeom>
        </p:spPr>
      </p:pic>
      <p:pic>
        <p:nvPicPr>
          <p:cNvPr id="7" name="sp05_birds_sn10_v20_n1_I20_N20_S7_L60_A14_R0_wf_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23888" y="2133600"/>
            <a:ext cx="609600" cy="609600"/>
          </a:xfrm>
          <a:prstGeom prst="rect">
            <a:avLst/>
          </a:prstGeom>
        </p:spPr>
      </p:pic>
      <p:pic>
        <p:nvPicPr>
          <p:cNvPr id="8" name="sp05_birds_sn10_v20_n1_I20_N20_S7_L60_A14_R1_wf_s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43200" y="2133600"/>
            <a:ext cx="609600" cy="609600"/>
          </a:xfrm>
          <a:prstGeom prst="rect">
            <a:avLst/>
          </a:prstGeom>
        </p:spPr>
      </p:pic>
      <p:pic>
        <p:nvPicPr>
          <p:cNvPr id="9" name="sp05_birds_sn10_v20_n1_I20_N20_S7_L60_A14_R5_wf_s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14800" y="2133600"/>
            <a:ext cx="609600" cy="609600"/>
          </a:xfrm>
          <a:prstGeom prst="rect">
            <a:avLst/>
          </a:prstGeom>
        </p:spPr>
      </p:pic>
      <p:pic>
        <p:nvPicPr>
          <p:cNvPr id="10" name="sp05_birds_sn10_v20_n1_I20_N20_S7_L60_A14_R10_wf_s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410200" y="2133600"/>
            <a:ext cx="609600" cy="609600"/>
          </a:xfrm>
          <a:prstGeom prst="rect">
            <a:avLst/>
          </a:prstGeom>
        </p:spPr>
      </p:pic>
      <p:pic>
        <p:nvPicPr>
          <p:cNvPr id="11" name="sp05_birds_sn10_v20_n1_I20_N20_S7_L60_A14_R15_wf_s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29400" y="2133600"/>
            <a:ext cx="609600" cy="609600"/>
          </a:xfrm>
          <a:prstGeom prst="rect">
            <a:avLst/>
          </a:prstGeom>
        </p:spPr>
      </p:pic>
      <p:pic>
        <p:nvPicPr>
          <p:cNvPr id="12" name="sp05_birds_sn10_v20_n1_I20_N20_S7_L60_A14_R20_wf_s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772400" y="2133600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76200" y="4495800"/>
            <a:ext cx="74676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SDR: </a:t>
            </a:r>
            <a:r>
              <a:rPr lang="en-US" sz="2000" dirty="0"/>
              <a:t>measures both noise reduction and speech distortion</a:t>
            </a:r>
          </a:p>
          <a:p>
            <a:pPr lvl="1"/>
            <a:r>
              <a:rPr lang="en-US" sz="2000" dirty="0" smtClean="0"/>
              <a:t>SIR: </a:t>
            </a:r>
            <a:r>
              <a:rPr lang="en-US" sz="2000" dirty="0"/>
              <a:t>measures noise reduction</a:t>
            </a:r>
          </a:p>
          <a:p>
            <a:pPr lvl="1"/>
            <a:r>
              <a:rPr lang="en-US" sz="2000" dirty="0" smtClean="0"/>
              <a:t>SAR: </a:t>
            </a:r>
            <a:r>
              <a:rPr lang="en-US" sz="2000" dirty="0"/>
              <a:t>measures speech distortion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897868"/>
            <a:ext cx="44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value indicates better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2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2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2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2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5867400" cy="3429000"/>
          </a:xfrm>
        </p:spPr>
        <p:txBody>
          <a:bodyPr/>
          <a:lstStyle/>
          <a:p>
            <a:r>
              <a:rPr lang="en-US" sz="2800" dirty="0" smtClean="0"/>
              <a:t>A novel algorithm for speech enhancement</a:t>
            </a:r>
          </a:p>
          <a:p>
            <a:pPr lvl="1"/>
            <a:r>
              <a:rPr lang="en-US" sz="2400" dirty="0" smtClean="0"/>
              <a:t>Online algorithm, good for real-time applications</a:t>
            </a:r>
          </a:p>
          <a:p>
            <a:pPr lvl="1"/>
            <a:r>
              <a:rPr lang="en-US" sz="2400" dirty="0" smtClean="0"/>
              <a:t>Does </a:t>
            </a:r>
            <a:r>
              <a:rPr lang="en-US" sz="2400" dirty="0"/>
              <a:t>not require clean speech for training (Only </a:t>
            </a:r>
            <a:r>
              <a:rPr lang="en-US" sz="2400" dirty="0" smtClean="0"/>
              <a:t>pre-learns </a:t>
            </a:r>
            <a:r>
              <a:rPr lang="en-US" sz="2400" dirty="0"/>
              <a:t>the noise model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Deals </a:t>
            </a:r>
            <a:r>
              <a:rPr lang="en-US" sz="2400" dirty="0"/>
              <a:t>with non-stationary </a:t>
            </a:r>
            <a:r>
              <a:rPr lang="en-US" sz="2400" dirty="0" smtClean="0"/>
              <a:t>noise</a:t>
            </a:r>
            <a:endParaRPr lang="en-US" sz="2000" dirty="0"/>
          </a:p>
        </p:txBody>
      </p:sp>
      <p:pic>
        <p:nvPicPr>
          <p:cNvPr id="4" name="Picture 2" descr="https://encrypted-tbn1.google.com/images?q=tbn:ANd9GcQuxUNLypDxXwbMyhSKOTAWEhu0rPU2fE5bOLAY9mTyZAl0Dg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2"/>
          <a:stretch/>
        </p:blipFill>
        <p:spPr bwMode="auto">
          <a:xfrm>
            <a:off x="457200" y="1828800"/>
            <a:ext cx="457200" cy="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1.google.com/images?q=tbn:ANd9GcQuxUNLypDxXwbMyhSKOTAWEhu0rPU2fE5bOLAY9mTyZAl0Dg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2"/>
          <a:stretch/>
        </p:blipFill>
        <p:spPr bwMode="auto">
          <a:xfrm>
            <a:off x="457200" y="2667000"/>
            <a:ext cx="457200" cy="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1.google.com/images?q=tbn:ANd9GcQuxUNLypDxXwbMyhSKOTAWEhu0rPU2fE5bOLAY9mTyZAl0Dg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2"/>
          <a:stretch/>
        </p:blipFill>
        <p:spPr bwMode="auto">
          <a:xfrm>
            <a:off x="457200" y="3808370"/>
            <a:ext cx="457200" cy="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495800"/>
            <a:ext cx="830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/>
              <a:t>Updates speech dictionary through </a:t>
            </a:r>
            <a:r>
              <a:rPr lang="en-US" sz="2800" dirty="0" err="1" smtClean="0"/>
              <a:t>Dirichlet</a:t>
            </a:r>
            <a:r>
              <a:rPr lang="en-US" sz="2800" dirty="0" smtClean="0"/>
              <a:t> prior</a:t>
            </a:r>
          </a:p>
          <a:p>
            <a:pPr lvl="1"/>
            <a:r>
              <a:rPr lang="en-US" sz="2400" dirty="0" smtClean="0"/>
              <a:t>Prior strength controls the tradeoff between noise reduction and speech distortion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362200"/>
            <a:ext cx="21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algorithms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2990671"/>
            <a:ext cx="2514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Semi-supervised non-negative spectrogram decomposition algorithm</a:t>
            </a:r>
            <a:endParaRPr lang="en-US" dirty="0"/>
          </a:p>
        </p:txBody>
      </p:sp>
      <p:sp>
        <p:nvSpPr>
          <p:cNvPr id="24" name="Right Brace 23"/>
          <p:cNvSpPr/>
          <p:nvPr/>
        </p:nvSpPr>
        <p:spPr>
          <a:xfrm>
            <a:off x="6248400" y="2055770"/>
            <a:ext cx="304800" cy="99223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6248400" y="3124200"/>
            <a:ext cx="304800" cy="99223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733925" cy="31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1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and Latency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983163"/>
              </a:xfrm>
            </p:spPr>
            <p:txBody>
              <a:bodyPr/>
              <a:lstStyle/>
              <a:p>
                <a:r>
                  <a:rPr lang="en-US" sz="2800" dirty="0" smtClean="0"/>
                  <a:t># EM iterations for each frame = 20</a:t>
                </a:r>
              </a:p>
              <a:p>
                <a:pPr lvl="1"/>
                <a:r>
                  <a:rPr lang="en-US" sz="2400" dirty="0" smtClean="0"/>
                  <a:t>EM iterations only held in frames having speech</a:t>
                </a:r>
              </a:p>
              <a:p>
                <a:r>
                  <a:rPr lang="en-US" sz="2800" dirty="0" smtClean="0"/>
                  <a:t>About 60% real time in a </a:t>
                </a:r>
                <a:r>
                  <a:rPr lang="en-US" sz="2800" dirty="0" err="1" smtClean="0"/>
                  <a:t>Matlab</a:t>
                </a:r>
                <a:r>
                  <a:rPr lang="en-US" sz="2800" dirty="0" smtClean="0"/>
                  <a:t> implementation using a 4-core 2.13 GHz CPU</a:t>
                </a:r>
              </a:p>
              <a:p>
                <a:pPr lvl="1"/>
                <a:r>
                  <a:rPr lang="en-US" sz="2400" dirty="0" smtClean="0"/>
                  <a:t>Takes 25 seconds to enhance a 15 seconds long file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Latency in current implementation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800" dirty="0" smtClean="0"/>
                  <a:t>107ms</a:t>
                </a:r>
              </a:p>
              <a:p>
                <a:pPr lvl="1"/>
                <a:r>
                  <a:rPr lang="en-US" sz="2400" dirty="0" smtClean="0"/>
                  <a:t>32ms (frame size=64ms)</a:t>
                </a:r>
              </a:p>
              <a:p>
                <a:pPr lvl="1"/>
                <a:r>
                  <a:rPr lang="en-US" sz="2400" dirty="0" smtClean="0"/>
                  <a:t>48ms (frame overlap=48ms)</a:t>
                </a:r>
              </a:p>
              <a:p>
                <a:pPr lvl="1"/>
                <a:r>
                  <a:rPr lang="en-US" sz="2400" dirty="0" smtClean="0"/>
                  <a:t>27ms (calculation for each frame)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983163"/>
              </a:xfrm>
              <a:blipFill rotWithShape="1">
                <a:blip r:embed="rId2"/>
                <a:stretch>
                  <a:fillRect l="-1481" t="-122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E2A11-ADAD-4D2C-A863-304306C81D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983163"/>
              </a:xfrm>
            </p:spPr>
            <p:txBody>
              <a:bodyPr/>
              <a:lstStyle/>
              <a:p>
                <a:r>
                  <a:rPr lang="en-US" sz="2800" dirty="0" smtClean="0"/>
                  <a:t>Frame size = 64ms</a:t>
                </a:r>
              </a:p>
              <a:p>
                <a:r>
                  <a:rPr lang="en-US" sz="2800" dirty="0" smtClean="0"/>
                  <a:t>Frame hop = 16ms</a:t>
                </a:r>
              </a:p>
              <a:p>
                <a:r>
                  <a:rPr lang="en-US" sz="2800" dirty="0" smtClean="0"/>
                  <a:t>Speech dict. size = 7</a:t>
                </a:r>
              </a:p>
              <a:p>
                <a:r>
                  <a:rPr lang="en-US" sz="2800" dirty="0" smtClean="0"/>
                  <a:t>Noise dict. size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 smtClean="0"/>
                  <a:t> {1,2,5,10,20,50,100,200}, optimized by regular PLCA on SNR=0dB data for each noise</a:t>
                </a:r>
              </a:p>
              <a:p>
                <a:r>
                  <a:rPr lang="en-US" sz="2800" dirty="0" smtClean="0"/>
                  <a:t>Buffer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800" dirty="0" smtClean="0"/>
                  <a:t> = 60</a:t>
                </a:r>
              </a:p>
              <a:p>
                <a:r>
                  <a:rPr lang="en-US" sz="2800" dirty="0" smtClean="0"/>
                  <a:t>Buffer weight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∈</m:t>
                    </m:r>
                  </m:oMath>
                </a14:m>
                <a:r>
                  <a:rPr lang="en-US" sz="2800" dirty="0" smtClean="0"/>
                  <a:t> {1,…,20}, optimized use SNR=0dB data for each noise</a:t>
                </a:r>
              </a:p>
              <a:p>
                <a:r>
                  <a:rPr lang="en-US" sz="2800" dirty="0" smtClean="0"/>
                  <a:t># EM iterations = 20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983163"/>
              </a:xfrm>
              <a:blipFill rotWithShape="1">
                <a:blip r:embed="rId2"/>
                <a:stretch>
                  <a:fillRect l="-1481" t="-1224" r="-1630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E2A11-ADAD-4D2C-A863-304306C81D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Classical Speech Enhancement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2667815"/>
          </a:xfrm>
        </p:spPr>
        <p:txBody>
          <a:bodyPr/>
          <a:lstStyle/>
          <a:p>
            <a:r>
              <a:rPr lang="en-US" dirty="0" smtClean="0"/>
              <a:t>Typical algorithms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Spectral subtraction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Wiener filtering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Statistical-model-based (e.g. MMSE)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Subspace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5334000"/>
          </a:xfrm>
        </p:spPr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  <a:p>
            <a:pPr lvl="1"/>
            <a:r>
              <a:rPr lang="en-US" dirty="0" smtClean="0"/>
              <a:t>Do not require clean speech for training (Only pre-learn the </a:t>
            </a:r>
            <a:r>
              <a:rPr lang="en-US" dirty="0"/>
              <a:t>noise </a:t>
            </a:r>
            <a:r>
              <a:rPr lang="en-US" dirty="0" smtClean="0"/>
              <a:t>model)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Online algorithm, good for real-time apps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Cannot </a:t>
            </a:r>
            <a:r>
              <a:rPr lang="en-US" dirty="0"/>
              <a:t>deal with non-stationary </a:t>
            </a:r>
            <a:r>
              <a:rPr lang="en-US" dirty="0" smtClean="0"/>
              <a:t>noise</a:t>
            </a:r>
          </a:p>
          <a:p>
            <a:pPr lvl="2"/>
            <a:r>
              <a:rPr lang="en-US" sz="2200" dirty="0" smtClean="0"/>
              <a:t>Most of them model noise with a </a:t>
            </a:r>
            <a:r>
              <a:rPr lang="en-US" sz="2200" dirty="0" smtClean="0">
                <a:solidFill>
                  <a:srgbClr val="FF0000"/>
                </a:solidFill>
              </a:rPr>
              <a:t>single spectrum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1.google.com/images?q=tbn:ANd9GcQuxUNLypDxXwbMyhSKOTAWEhu0rPU2fE5bOLAY9mTyZAl0Dg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2"/>
          <a:stretch/>
        </p:blipFill>
        <p:spPr bwMode="auto">
          <a:xfrm>
            <a:off x="4662900" y="1524000"/>
            <a:ext cx="457200" cy="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1.google.com/images?q=tbn:ANd9GcQuxUNLypDxXwbMyhSKOTAWEhu0rPU2fE5bOLAY9mTyZAl0Dg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2"/>
          <a:stretch/>
        </p:blipFill>
        <p:spPr bwMode="auto">
          <a:xfrm>
            <a:off x="4662900" y="3352800"/>
            <a:ext cx="457200" cy="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oogle.com/images?q=tbn:ANd9GcR0i2ZyLVnyN8DqNfGoCCOu-o_8BUdENmZx6_dWWGoHLAd77GcY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0891" r="10635" b="10495"/>
          <a:stretch/>
        </p:blipFill>
        <p:spPr bwMode="auto">
          <a:xfrm>
            <a:off x="4662900" y="4724400"/>
            <a:ext cx="4591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068" y="3657600"/>
            <a:ext cx="4264332" cy="1386840"/>
            <a:chOff x="79068" y="3657600"/>
            <a:chExt cx="4264332" cy="1386840"/>
          </a:xfrm>
        </p:grpSpPr>
        <p:grpSp>
          <p:nvGrpSpPr>
            <p:cNvPr id="22" name="Group 21"/>
            <p:cNvGrpSpPr/>
            <p:nvPr/>
          </p:nvGrpSpPr>
          <p:grpSpPr>
            <a:xfrm>
              <a:off x="974721" y="3657600"/>
              <a:ext cx="3368679" cy="1386840"/>
              <a:chOff x="527748" y="342900"/>
              <a:chExt cx="5110611" cy="2476500"/>
            </a:xfrm>
            <a:solidFill>
              <a:schemeClr val="bg1"/>
            </a:solidFill>
          </p:grpSpPr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4" r="7143"/>
              <a:stretch/>
            </p:blipFill>
            <p:spPr bwMode="auto">
              <a:xfrm>
                <a:off x="527748" y="342900"/>
                <a:ext cx="4648200" cy="24765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5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9759" y="342900"/>
                <a:ext cx="228600" cy="23622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9068" y="4114800"/>
              <a:ext cx="924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Keyboard</a:t>
              </a:r>
            </a:p>
            <a:p>
              <a:pPr algn="ctr"/>
              <a:r>
                <a:rPr lang="en-US" sz="1400" dirty="0" smtClean="0"/>
                <a:t>noise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3661" y="5105400"/>
            <a:ext cx="4069739" cy="1424178"/>
            <a:chOff x="273661" y="5105400"/>
            <a:chExt cx="4069739" cy="1424178"/>
          </a:xfrm>
        </p:grpSpPr>
        <p:grpSp>
          <p:nvGrpSpPr>
            <p:cNvPr id="10" name="组合 16"/>
            <p:cNvGrpSpPr/>
            <p:nvPr/>
          </p:nvGrpSpPr>
          <p:grpSpPr>
            <a:xfrm>
              <a:off x="974722" y="5105400"/>
              <a:ext cx="3368678" cy="1424178"/>
              <a:chOff x="528190" y="2286000"/>
              <a:chExt cx="5110610" cy="2543175"/>
            </a:xfrm>
            <a:solidFill>
              <a:schemeClr val="bg1"/>
            </a:solidFill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714" r="7143"/>
              <a:stretch>
                <a:fillRect/>
              </a:stretch>
            </p:blipFill>
            <p:spPr bwMode="auto">
              <a:xfrm>
                <a:off x="528190" y="2286000"/>
                <a:ext cx="4648199" cy="2543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11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0200" y="2286000"/>
                <a:ext cx="228600" cy="2438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273661" y="5562600"/>
              <a:ext cx="598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Bird </a:t>
              </a:r>
            </a:p>
            <a:p>
              <a:pPr algn="ctr"/>
              <a:r>
                <a:rPr lang="en-US" sz="1400" dirty="0" smtClean="0"/>
                <a:t>noise</a:t>
              </a:r>
              <a:endParaRPr lang="en-US" sz="1400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Frames</a:t>
            </a:r>
            <a:endParaRPr lang="en-US" dirty="0"/>
          </a:p>
        </p:txBody>
      </p:sp>
      <p:sp>
        <p:nvSpPr>
          <p:cNvPr id="23" name="内容占位符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638800"/>
          </a:xfrm>
        </p:spPr>
        <p:txBody>
          <a:bodyPr/>
          <a:lstStyle/>
          <a:p>
            <a:r>
              <a:rPr lang="en-US" dirty="0" smtClean="0"/>
              <a:t>They are used to constrain the speech dictionary</a:t>
            </a:r>
          </a:p>
          <a:p>
            <a:pPr lvl="1"/>
            <a:r>
              <a:rPr lang="en-US" dirty="0" smtClean="0"/>
              <a:t>Not too many or too old</a:t>
            </a:r>
          </a:p>
          <a:p>
            <a:pPr lvl="1"/>
            <a:r>
              <a:rPr lang="en-US" dirty="0" smtClean="0"/>
              <a:t>We use </a:t>
            </a:r>
            <a:r>
              <a:rPr lang="en-US" dirty="0"/>
              <a:t>60 most </a:t>
            </a:r>
            <a:r>
              <a:rPr lang="en-US" dirty="0" smtClean="0"/>
              <a:t>recent frames (about 1 second long)</a:t>
            </a:r>
          </a:p>
          <a:p>
            <a:pPr lvl="1"/>
            <a:r>
              <a:rPr lang="en-US" dirty="0" smtClean="0"/>
              <a:t>They should contain speech signals</a:t>
            </a:r>
          </a:p>
          <a:p>
            <a:endParaRPr lang="en-US" dirty="0"/>
          </a:p>
          <a:p>
            <a:r>
              <a:rPr lang="en-US" dirty="0" smtClean="0"/>
              <a:t>How to judge if a mixture frame contains speech or not (Voice Activity Detection)?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9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Activity Detection (VAD)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0" y="914400"/>
            <a:ext cx="5257800" cy="5334000"/>
          </a:xfrm>
        </p:spPr>
        <p:txBody>
          <a:bodyPr/>
          <a:lstStyle/>
          <a:p>
            <a:r>
              <a:rPr lang="en-US" sz="2800" dirty="0" smtClean="0"/>
              <a:t>Decompose the mixture frame only using the noise dictionary</a:t>
            </a:r>
          </a:p>
          <a:p>
            <a:pPr lvl="1"/>
            <a:r>
              <a:rPr lang="en-US" sz="2400" dirty="0" smtClean="0"/>
              <a:t>If reconstruction error is large </a:t>
            </a:r>
          </a:p>
          <a:p>
            <a:pPr lvl="2"/>
            <a:r>
              <a:rPr lang="en-US" sz="2200" dirty="0" smtClean="0"/>
              <a:t>Probably contains speech</a:t>
            </a:r>
          </a:p>
          <a:p>
            <a:pPr lvl="2"/>
            <a:r>
              <a:rPr lang="en-US" sz="2200" dirty="0"/>
              <a:t>This frame goes to the buffer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Semi-supervised separation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(the proposed algorithm)</a:t>
            </a:r>
          </a:p>
          <a:p>
            <a:pPr lvl="1"/>
            <a:r>
              <a:rPr lang="en-US" sz="2400" dirty="0" smtClean="0"/>
              <a:t>If reconstruction error is small</a:t>
            </a:r>
          </a:p>
          <a:p>
            <a:pPr lvl="2"/>
            <a:r>
              <a:rPr lang="en-US" sz="2200" dirty="0" smtClean="0"/>
              <a:t>Probably no speech</a:t>
            </a:r>
          </a:p>
          <a:p>
            <a:pPr lvl="2"/>
            <a:r>
              <a:rPr lang="en-US" sz="2200" dirty="0"/>
              <a:t>This frame does not go to </a:t>
            </a:r>
            <a:r>
              <a:rPr lang="en-US" sz="2200" dirty="0" smtClean="0"/>
              <a:t>the buffer</a:t>
            </a:r>
            <a:endParaRPr lang="en-US" sz="2200" dirty="0"/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Supervised separation</a:t>
            </a:r>
            <a:endParaRPr lang="en-US" sz="2200" dirty="0" smtClean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600200"/>
            <a:ext cx="2713133" cy="2017931"/>
            <a:chOff x="457200" y="1600200"/>
            <a:chExt cx="2713133" cy="2017931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28035" y="1600200"/>
              <a:ext cx="481765" cy="13514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4365" t="31373" r="22843" b="37255"/>
            <a:stretch>
              <a:fillRect/>
            </a:stretch>
          </p:blipFill>
          <p:spPr bwMode="auto">
            <a:xfrm>
              <a:off x="971172" y="2025655"/>
              <a:ext cx="400428" cy="500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 t="31579" r="23791" b="63158"/>
            <a:stretch>
              <a:fillRect/>
            </a:stretch>
          </p:blipFill>
          <p:spPr bwMode="auto">
            <a:xfrm rot="16200000">
              <a:off x="2936704" y="2225869"/>
              <a:ext cx="367151" cy="100107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3" name="乘号 3"/>
            <p:cNvSpPr/>
            <p:nvPr/>
          </p:nvSpPr>
          <p:spPr>
            <a:xfrm>
              <a:off x="2508250" y="2025655"/>
              <a:ext cx="311150" cy="500535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7799" y="2971800"/>
              <a:ext cx="1298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Noise dict.</a:t>
              </a:r>
              <a:r>
                <a:rPr lang="en-US" dirty="0" smtClean="0">
                  <a:solidFill>
                    <a:srgbClr val="0070C0"/>
                  </a:solidFill>
                </a:rPr>
                <a:t> (trained) </a:t>
              </a: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3" t="7781" r="15888" b="10972"/>
            <a:stretch/>
          </p:blipFill>
          <p:spPr bwMode="auto">
            <a:xfrm>
              <a:off x="457200" y="1608809"/>
              <a:ext cx="111078" cy="1334225"/>
            </a:xfrm>
            <a:prstGeom prst="rect">
              <a:avLst/>
            </a:prstGeom>
            <a:noFill/>
            <a:ln w="254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57200" y="4533175"/>
            <a:ext cx="3048000" cy="2020025"/>
            <a:chOff x="457200" y="4533175"/>
            <a:chExt cx="3048000" cy="2020025"/>
          </a:xfrm>
        </p:grpSpPr>
        <p:sp>
          <p:nvSpPr>
            <p:cNvPr id="15" name="乘号 3"/>
            <p:cNvSpPr/>
            <p:nvPr/>
          </p:nvSpPr>
          <p:spPr>
            <a:xfrm>
              <a:off x="2590800" y="4960724"/>
              <a:ext cx="311150" cy="500535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56635" y="4535269"/>
              <a:ext cx="481765" cy="1351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70860" y="4535269"/>
              <a:ext cx="481765" cy="13514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4365" t="31373" r="22843" b="37255"/>
            <a:stretch>
              <a:fillRect/>
            </a:stretch>
          </p:blipFill>
          <p:spPr bwMode="auto">
            <a:xfrm>
              <a:off x="818772" y="4960724"/>
              <a:ext cx="400428" cy="500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 t="31579" r="23791" b="63158"/>
            <a:stretch>
              <a:fillRect/>
            </a:stretch>
          </p:blipFill>
          <p:spPr bwMode="auto">
            <a:xfrm rot="16200000">
              <a:off x="2912796" y="4939262"/>
              <a:ext cx="367151" cy="100107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 t="31579" r="23791" b="63158"/>
            <a:stretch>
              <a:fillRect/>
            </a:stretch>
          </p:blipFill>
          <p:spPr bwMode="auto">
            <a:xfrm rot="16200000">
              <a:off x="2912796" y="5396462"/>
              <a:ext cx="367151" cy="100107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2057400" y="5906869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Speech dict.</a:t>
              </a:r>
              <a:r>
                <a:rPr lang="en-US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(up-to-date)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8175" y="5906869"/>
              <a:ext cx="1343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Noise dict.</a:t>
              </a:r>
              <a:r>
                <a:rPr lang="en-US" dirty="0" smtClean="0">
                  <a:solidFill>
                    <a:srgbClr val="0070C0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(trained) </a:t>
              </a:r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23" t="7781" r="15888" b="10972"/>
            <a:stretch/>
          </p:blipFill>
          <p:spPr bwMode="auto">
            <a:xfrm>
              <a:off x="457200" y="4533175"/>
              <a:ext cx="111078" cy="1334225"/>
            </a:xfrm>
            <a:prstGeom prst="rect">
              <a:avLst/>
            </a:prstGeom>
            <a:noFill/>
            <a:ln w="254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703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000" dirty="0" smtClean="0"/>
              <a:t>Non-negative Spectrogram Decomposition (NSD)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914399"/>
          </a:xfrm>
        </p:spPr>
        <p:txBody>
          <a:bodyPr/>
          <a:lstStyle/>
          <a:p>
            <a:r>
              <a:rPr lang="en-US" sz="2800" dirty="0" smtClean="0"/>
              <a:t>Uses a </a:t>
            </a:r>
            <a:r>
              <a:rPr lang="en-US" sz="2800" dirty="0" smtClean="0">
                <a:solidFill>
                  <a:srgbClr val="FF0000"/>
                </a:solidFill>
              </a:rPr>
              <a:t>dictionary</a:t>
            </a:r>
            <a:r>
              <a:rPr lang="en-US" sz="2800" dirty="0" smtClean="0"/>
              <a:t> of basis spectra to model a non-stationary sound source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1960" y="1981200"/>
            <a:ext cx="8444544" cy="2590800"/>
            <a:chOff x="441960" y="1981200"/>
            <a:chExt cx="8444544" cy="2590800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 l="24365" t="31373" r="22843" b="37255"/>
            <a:stretch>
              <a:fillRect/>
            </a:stretch>
          </p:blipFill>
          <p:spPr bwMode="auto">
            <a:xfrm>
              <a:off x="4572000" y="3200400"/>
              <a:ext cx="347579" cy="43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441960" y="2438400"/>
              <a:ext cx="5794888" cy="2133600"/>
              <a:chOff x="304800" y="342900"/>
              <a:chExt cx="6712651" cy="2476500"/>
            </a:xfrm>
            <a:solidFill>
              <a:schemeClr val="bg1"/>
            </a:solidFill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4" r="7143"/>
              <a:stretch/>
            </p:blipFill>
            <p:spPr bwMode="auto">
              <a:xfrm>
                <a:off x="304800" y="342900"/>
                <a:ext cx="4648200" cy="247650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6810" y="342900"/>
                <a:ext cx="228601" cy="235915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3219" y="342900"/>
                <a:ext cx="228601" cy="235915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9625" y="342900"/>
                <a:ext cx="228601" cy="235915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6035" y="342900"/>
                <a:ext cx="228601" cy="235915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0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442" y="342900"/>
                <a:ext cx="228601" cy="235915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1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8850" y="342900"/>
                <a:ext cx="228601" cy="235915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乘号 7"/>
            <p:cNvSpPr/>
            <p:nvPr/>
          </p:nvSpPr>
          <p:spPr>
            <a:xfrm>
              <a:off x="6426980" y="3200400"/>
              <a:ext cx="354820" cy="388361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58000" y="2546857"/>
                  <a:ext cx="1752600" cy="1720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.1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0.2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0.3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0.5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.1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0.8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0.5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.1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0.6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0.4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0.1</m:t>
                                      </m:r>
                                    </m:e>
                                  </m:mr>
                                </m:m>
                              </m:e>
                            </m:eqArr>
                            <m:r>
                              <a:rPr lang="en-US" sz="2000" i="1" smtClean="0">
                                <a:latin typeface="Cambria Math"/>
                              </a:rPr>
                              <m:t>⋯⋯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2546857"/>
                  <a:ext cx="1752600" cy="172034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5044224" y="1981200"/>
              <a:ext cx="1204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Dictionary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8000" y="1981200"/>
              <a:ext cx="202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Activation weights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4400" y="1981200"/>
              <a:ext cx="3358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Spectrogram of keyboard noise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021200" y="2350532"/>
            <a:ext cx="0" cy="24026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162800" y="2350532"/>
            <a:ext cx="0" cy="2402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772400" y="2350532"/>
            <a:ext cx="0" cy="24026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68800" y="2350532"/>
            <a:ext cx="0" cy="2402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7"/>
          <p:cNvSpPr txBox="1">
            <a:spLocks/>
          </p:cNvSpPr>
          <p:nvPr/>
        </p:nvSpPr>
        <p:spPr bwMode="auto">
          <a:xfrm>
            <a:off x="457200" y="4800601"/>
            <a:ext cx="8229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/>
              <a:t>Decomposition criterion: minimize the approximation error (e.g. KL divergence)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NSD for Source Separation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/>
          <a:srcRect l="24365" t="31373" r="22843" b="37255"/>
          <a:stretch>
            <a:fillRect/>
          </a:stretch>
        </p:blipFill>
        <p:spPr bwMode="auto">
          <a:xfrm>
            <a:off x="3767221" y="2003926"/>
            <a:ext cx="347579" cy="4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1295400"/>
            <a:ext cx="0" cy="19050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乘号 7"/>
          <p:cNvSpPr/>
          <p:nvPr/>
        </p:nvSpPr>
        <p:spPr>
          <a:xfrm>
            <a:off x="5638800" y="2025143"/>
            <a:ext cx="354820" cy="38836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67400" y="914400"/>
                <a:ext cx="1752600" cy="295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.1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0.2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0.3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0.5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.1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0.1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0.8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0.5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.1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0.6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0.4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0.1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−−−−</m:t>
                                  </m:r>
                                </m:e>
                              </m:eqAr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.1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0.6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0.4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0.1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.1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0.6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0.4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0.1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.1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0.6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0.4</m:t>
                                    </m:r>
                                  </m:e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0.1</m:t>
                                    </m:r>
                                  </m:e>
                                </m:mr>
                              </m:m>
                            </m:e>
                          </m:eqArr>
                          <m:r>
                            <a:rPr lang="en-US" sz="1600" b="0" i="1" smtClean="0">
                              <a:latin typeface="Cambria Math"/>
                            </a:rPr>
                            <m:t>……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914400"/>
                <a:ext cx="1752600" cy="295811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010343" y="1295400"/>
            <a:ext cx="866457" cy="2475131"/>
            <a:chOff x="4010343" y="1295400"/>
            <a:chExt cx="866457" cy="2475131"/>
          </a:xfrm>
        </p:grpSpPr>
        <p:pic>
          <p:nvPicPr>
            <p:cNvPr id="6" name="Picture 6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295400"/>
              <a:ext cx="91440" cy="203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592" y="1295400"/>
              <a:ext cx="91440" cy="203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984" y="1295400"/>
              <a:ext cx="91440" cy="203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376" y="1295400"/>
              <a:ext cx="91440" cy="203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68" y="1295400"/>
              <a:ext cx="91440" cy="203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160" y="1295400"/>
              <a:ext cx="91440" cy="203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010343" y="3124200"/>
              <a:ext cx="8664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Noise dict.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80432" y="1295400"/>
            <a:ext cx="1013188" cy="2475131"/>
            <a:chOff x="4980432" y="1295400"/>
            <a:chExt cx="1013188" cy="2475131"/>
          </a:xfrm>
        </p:grpSpPr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432" y="1295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216" y="1295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392" y="1295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824" y="1295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608" y="1295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295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077143" y="3124200"/>
              <a:ext cx="91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Speech dict.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591743" y="1371600"/>
            <a:ext cx="109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weights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591743" y="2667000"/>
            <a:ext cx="109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Speech weights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7232" y="1292868"/>
            <a:ext cx="3855168" cy="2200664"/>
            <a:chOff x="107232" y="1292868"/>
            <a:chExt cx="3855168" cy="2200664"/>
          </a:xfrm>
        </p:grpSpPr>
        <p:sp>
          <p:nvSpPr>
            <p:cNvPr id="14" name="TextBox 13"/>
            <p:cNvSpPr txBox="1"/>
            <p:nvPr/>
          </p:nvSpPr>
          <p:spPr>
            <a:xfrm>
              <a:off x="762000" y="3124200"/>
              <a:ext cx="276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Keyboard noise + Speech</a:t>
              </a:r>
              <a:endParaRPr lang="en-US" dirty="0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32" y="1292868"/>
              <a:ext cx="3855168" cy="203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53569" y="3962400"/>
            <a:ext cx="6795031" cy="2551331"/>
            <a:chOff x="1053569" y="3962400"/>
            <a:chExt cx="6795031" cy="2551331"/>
          </a:xfrm>
        </p:grpSpPr>
        <p:pic>
          <p:nvPicPr>
            <p:cNvPr id="30" name="Picture 4"/>
            <p:cNvPicPr>
              <a:picLocks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632" y="3962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416" y="3962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6"/>
            <p:cNvPicPr>
              <a:picLocks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592" y="3962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7"/>
            <p:cNvPicPr>
              <a:picLocks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024" y="3962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8"/>
            <p:cNvPicPr>
              <a:picLocks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808" y="3962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9"/>
            <p:cNvPicPr>
              <a:picLocks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962400"/>
              <a:ext cx="91440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乘号 7"/>
            <p:cNvSpPr/>
            <p:nvPr/>
          </p:nvSpPr>
          <p:spPr>
            <a:xfrm>
              <a:off x="1979840" y="4783203"/>
              <a:ext cx="354820" cy="388361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161032" y="4321605"/>
                  <a:ext cx="1752600" cy="1393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6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.1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0.6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0.4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0.1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.1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0.6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0.4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0.1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.1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0.6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0.4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0.1</m:t>
                                      </m:r>
                                    </m:e>
                                  </m:mr>
                                </m:m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032" y="4321605"/>
                  <a:ext cx="1752600" cy="139339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2" cstate="print"/>
            <a:srcRect l="24365" t="31373" r="22843" b="37255"/>
            <a:stretch>
              <a:fillRect/>
            </a:stretch>
          </p:blipFill>
          <p:spPr bwMode="auto">
            <a:xfrm>
              <a:off x="3794653" y="4747126"/>
              <a:ext cx="347579" cy="43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832" y="3989832"/>
              <a:ext cx="3858768" cy="202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053569" y="5867400"/>
              <a:ext cx="91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Speech dict.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55515" y="5867400"/>
              <a:ext cx="1095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Speech weights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28375" y="5867400"/>
              <a:ext cx="2314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Separated speech</a:t>
              </a:r>
              <a:endParaRPr lang="en-US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000" dirty="0" smtClean="0"/>
              <a:t>Semi-supervised NSD for Speech Enhancement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Capable to </a:t>
            </a:r>
            <a:r>
              <a:rPr lang="en-US" dirty="0"/>
              <a:t>deal with non-stationary noise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Does </a:t>
            </a:r>
            <a:r>
              <a:rPr lang="en-US" dirty="0"/>
              <a:t>not require clean speech for training (Only </a:t>
            </a:r>
            <a:r>
              <a:rPr lang="en-US" dirty="0" smtClean="0"/>
              <a:t>pre-learns </a:t>
            </a:r>
            <a:r>
              <a:rPr lang="en-US" dirty="0"/>
              <a:t>the noise model)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Offline algorithm</a:t>
            </a:r>
          </a:p>
          <a:p>
            <a:pPr lvl="2"/>
            <a:r>
              <a:rPr lang="en-US" sz="2200" dirty="0" smtClean="0"/>
              <a:t>Learning the speech dict. requires access to the whole noisy speech</a:t>
            </a:r>
            <a:endParaRPr lang="en-US" sz="22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2" descr="https://encrypted-tbn1.google.com/images?q=tbn:ANd9GcQuxUNLypDxXwbMyhSKOTAWEhu0rPU2fE5bOLAY9mTyZAl0Dg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2"/>
          <a:stretch/>
        </p:blipFill>
        <p:spPr bwMode="auto">
          <a:xfrm>
            <a:off x="4662900" y="1524000"/>
            <a:ext cx="457200" cy="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oogle.com/images?q=tbn:ANd9GcQuxUNLypDxXwbMyhSKOTAWEhu0rPU2fE5bOLAY9mTyZAl0DgO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2"/>
          <a:stretch/>
        </p:blipFill>
        <p:spPr bwMode="auto">
          <a:xfrm>
            <a:off x="4662900" y="2667000"/>
            <a:ext cx="457200" cy="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1.google.com/images?q=tbn:ANd9GcR0i2ZyLVnyN8DqNfGoCCOu-o_8BUdENmZx6_dWWGoHLAd77GcY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0891" r="10635" b="10495"/>
          <a:stretch/>
        </p:blipFill>
        <p:spPr bwMode="auto">
          <a:xfrm>
            <a:off x="4662900" y="4648200"/>
            <a:ext cx="4591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2" name="Group 1031"/>
          <p:cNvGrpSpPr/>
          <p:nvPr/>
        </p:nvGrpSpPr>
        <p:grpSpPr>
          <a:xfrm>
            <a:off x="272269" y="3318633"/>
            <a:ext cx="4299731" cy="3158367"/>
            <a:chOff x="228601" y="1374164"/>
            <a:chExt cx="4299731" cy="3158367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</a:blip>
            <a:srcRect/>
            <a:stretch>
              <a:fillRect/>
            </a:stretch>
          </p:blipFill>
          <p:spPr bwMode="auto">
            <a:xfrm>
              <a:off x="1657078" y="2798006"/>
              <a:ext cx="432854" cy="1104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</a:blip>
            <a:srcRect/>
            <a:stretch>
              <a:fillRect/>
            </a:stretch>
          </p:blipFill>
          <p:spPr bwMode="auto">
            <a:xfrm rot="16200000">
              <a:off x="3457440" y="2706148"/>
              <a:ext cx="432854" cy="170893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199878" y="2819400"/>
              <a:ext cx="432854" cy="10618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</a:blip>
            <a:srcRect/>
            <a:stretch>
              <a:fillRect/>
            </a:stretch>
          </p:blipFill>
          <p:spPr bwMode="auto">
            <a:xfrm rot="16200000">
              <a:off x="3457439" y="2273293"/>
              <a:ext cx="432854" cy="170893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24365" t="31373" r="22843" b="37255"/>
            <a:stretch>
              <a:fillRect/>
            </a:stretch>
          </p:blipFill>
          <p:spPr bwMode="auto">
            <a:xfrm>
              <a:off x="685800" y="3125461"/>
              <a:ext cx="359775" cy="449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743200" y="17526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Noisy speech</a:t>
              </a:r>
              <a:endParaRPr lang="en-US" sz="1400" dirty="0"/>
            </a:p>
          </p:txBody>
        </p:sp>
        <p:sp>
          <p:nvSpPr>
            <p:cNvPr id="26" name="乘号 7"/>
            <p:cNvSpPr/>
            <p:nvPr/>
          </p:nvSpPr>
          <p:spPr>
            <a:xfrm>
              <a:off x="2286000" y="3156140"/>
              <a:ext cx="354820" cy="388361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80532" y="37732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Activation weights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5932" y="3886200"/>
              <a:ext cx="1262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Noise </a:t>
              </a:r>
              <a:r>
                <a:rPr lang="en-US" dirty="0"/>
                <a:t>dict. </a:t>
              </a:r>
              <a:r>
                <a:rPr lang="en-US" dirty="0" smtClean="0">
                  <a:solidFill>
                    <a:srgbClr val="0070C0"/>
                  </a:solidFill>
                </a:rPr>
                <a:t>(trained)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32" y="1447800"/>
              <a:ext cx="2294368" cy="127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785131" y="3886200"/>
              <a:ext cx="914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Speech dict.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233151" y="1835916"/>
              <a:ext cx="1292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Separation</a:t>
              </a:r>
              <a:endParaRPr lang="en-US" sz="1400" dirty="0"/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261132" y="1102222"/>
            <a:ext cx="4267200" cy="1854455"/>
            <a:chOff x="228600" y="4724400"/>
            <a:chExt cx="4267200" cy="1854455"/>
          </a:xfrm>
        </p:grpSpPr>
        <p:sp>
          <p:nvSpPr>
            <p:cNvPr id="9" name="乘号 7"/>
            <p:cNvSpPr/>
            <p:nvPr/>
          </p:nvSpPr>
          <p:spPr>
            <a:xfrm>
              <a:off x="2895600" y="5114596"/>
              <a:ext cx="354820" cy="388361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</a:blip>
            <a:srcRect/>
            <a:stretch>
              <a:fillRect/>
            </a:stretch>
          </p:blipFill>
          <p:spPr bwMode="auto">
            <a:xfrm rot="16200000">
              <a:off x="3639010" y="4813475"/>
              <a:ext cx="418181" cy="990601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l="24365" t="31373" r="22843" b="37255"/>
            <a:stretch>
              <a:fillRect/>
            </a:stretch>
          </p:blipFill>
          <p:spPr bwMode="auto">
            <a:xfrm>
              <a:off x="2014621" y="5091539"/>
              <a:ext cx="347579" cy="43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</a:blip>
            <a:srcRect/>
            <a:stretch>
              <a:fillRect/>
            </a:stretch>
          </p:blipFill>
          <p:spPr bwMode="auto">
            <a:xfrm>
              <a:off x="2438400" y="4777856"/>
              <a:ext cx="432854" cy="110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623332" y="5932524"/>
              <a:ext cx="849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Noise dict.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" y="5920856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Noise-only excerpt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552717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Activation weights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-106380" y="5135580"/>
              <a:ext cx="1039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Training</a:t>
              </a:r>
              <a:endParaRPr lang="en-US" sz="1400" dirty="0"/>
            </a:p>
          </p:txBody>
        </p:sp>
        <p:pic>
          <p:nvPicPr>
            <p:cNvPr id="103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724400"/>
              <a:ext cx="1252621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25" name="Curved Connector 1024"/>
          <p:cNvCxnSpPr>
            <a:stCxn id="12" idx="2"/>
            <a:endCxn id="22" idx="0"/>
          </p:cNvCxnSpPr>
          <p:nvPr/>
        </p:nvCxnSpPr>
        <p:spPr>
          <a:xfrm rot="5400000">
            <a:off x="821543" y="2898052"/>
            <a:ext cx="2504247" cy="1227386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447800"/>
          </a:xfrm>
        </p:spPr>
        <p:txBody>
          <a:bodyPr/>
          <a:lstStyle/>
          <a:p>
            <a:r>
              <a:rPr lang="en-US" sz="2800" dirty="0" smtClean="0"/>
              <a:t>Objective: decompose </a:t>
            </a:r>
            <a:r>
              <a:rPr lang="en-US" sz="2800" dirty="0" smtClean="0"/>
              <a:t>the current mixture </a:t>
            </a:r>
            <a:r>
              <a:rPr lang="en-US" sz="2800" dirty="0" smtClean="0"/>
              <a:t>frame</a:t>
            </a:r>
          </a:p>
          <a:p>
            <a:r>
              <a:rPr lang="en-US" sz="2800" dirty="0" smtClean="0"/>
              <a:t>Constraint on speech dict.: prevent it </a:t>
            </a:r>
            <a:r>
              <a:rPr lang="en-US" sz="2800" dirty="0" err="1" smtClean="0">
                <a:solidFill>
                  <a:srgbClr val="FF0000"/>
                </a:solidFill>
              </a:rPr>
              <a:t>overfitting</a:t>
            </a:r>
            <a:r>
              <a:rPr lang="en-US" sz="2800" dirty="0" smtClean="0"/>
              <a:t> the mixture frame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Proposed Online Algorithm</a:t>
            </a:r>
            <a:endParaRPr lang="en-US" sz="3200" dirty="0"/>
          </a:p>
        </p:txBody>
      </p:sp>
      <p:sp>
        <p:nvSpPr>
          <p:cNvPr id="6" name="乘号 5"/>
          <p:cNvSpPr/>
          <p:nvPr/>
        </p:nvSpPr>
        <p:spPr>
          <a:xfrm>
            <a:off x="5638800" y="3501629"/>
            <a:ext cx="485422" cy="616742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 l="24365" t="31373" r="22843" b="37255"/>
          <a:stretch>
            <a:fillRect/>
          </a:stretch>
        </p:blipFill>
        <p:spPr bwMode="auto">
          <a:xfrm>
            <a:off x="2971800" y="3501629"/>
            <a:ext cx="493394" cy="6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6019800" y="2819400"/>
            <a:ext cx="2590800" cy="2996863"/>
            <a:chOff x="6019800" y="1752600"/>
            <a:chExt cx="2590800" cy="299686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647755" y="2602583"/>
              <a:ext cx="593614" cy="84288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647754" y="2008968"/>
              <a:ext cx="593614" cy="84288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172200" y="3276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Noise weights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0" y="3733800"/>
              <a:ext cx="2590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(weights of previous frames were already calculated)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17526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Speech weights</a:t>
              </a:r>
              <a:endParaRPr lang="en-US" sz="2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78700" y="3213100"/>
            <a:ext cx="1612900" cy="1143000"/>
            <a:chOff x="7378700" y="2146300"/>
            <a:chExt cx="1612900" cy="1143000"/>
          </a:xfrm>
        </p:grpSpPr>
        <p:sp>
          <p:nvSpPr>
            <p:cNvPr id="25" name="矩形 24"/>
            <p:cNvSpPr/>
            <p:nvPr/>
          </p:nvSpPr>
          <p:spPr>
            <a:xfrm>
              <a:off x="7378700" y="2146300"/>
              <a:ext cx="152400" cy="1143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 t="31579" r="23791" b="63158"/>
            <a:stretch>
              <a:fillRect/>
            </a:stretch>
          </p:blipFill>
          <p:spPr bwMode="auto">
            <a:xfrm rot="16200000">
              <a:off x="7226879" y="2366431"/>
              <a:ext cx="452390" cy="12334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 t="31579" r="23791" b="63158"/>
            <a:stretch>
              <a:fillRect/>
            </a:stretch>
          </p:blipFill>
          <p:spPr bwMode="auto">
            <a:xfrm rot="16200000">
              <a:off x="7230534" y="2963331"/>
              <a:ext cx="452390" cy="12334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7620000" y="2209800"/>
              <a:ext cx="1371600" cy="101566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Weights of current frame</a:t>
              </a:r>
              <a:endParaRPr lang="en-US" sz="20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665361" y="2977399"/>
            <a:ext cx="2278239" cy="2838864"/>
            <a:chOff x="3665361" y="1910599"/>
            <a:chExt cx="2278239" cy="283886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/>
            <a:stretch>
              <a:fillRect/>
            </a:stretch>
          </p:blipFill>
          <p:spPr bwMode="auto">
            <a:xfrm>
              <a:off x="4572000" y="1910599"/>
              <a:ext cx="593614" cy="1665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62400" y="1910599"/>
              <a:ext cx="593614" cy="16652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724400" y="37338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Speech dict. </a:t>
              </a:r>
              <a:endParaRPr lang="en-US" sz="2000" dirty="0" smtClean="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65361" y="3733800"/>
              <a:ext cx="12114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Noise dict. </a:t>
              </a:r>
              <a:r>
                <a:rPr lang="en-US" sz="2000" dirty="0" smtClean="0">
                  <a:solidFill>
                    <a:srgbClr val="0070C0"/>
                  </a:solidFill>
                </a:rPr>
                <a:t>(trained)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3048000"/>
            <a:ext cx="2057400" cy="3050976"/>
            <a:chOff x="304800" y="1981200"/>
            <a:chExt cx="2057400" cy="3050976"/>
          </a:xfrm>
        </p:grpSpPr>
        <p:sp>
          <p:nvSpPr>
            <p:cNvPr id="20" name="TextBox 19"/>
            <p:cNvSpPr txBox="1"/>
            <p:nvPr/>
          </p:nvSpPr>
          <p:spPr>
            <a:xfrm>
              <a:off x="304800" y="3708737"/>
              <a:ext cx="1524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Weighted buffer </a:t>
              </a:r>
              <a:r>
                <a:rPr lang="en-US" sz="2000" dirty="0" smtClean="0"/>
                <a:t>frames</a:t>
              </a:r>
            </a:p>
            <a:p>
              <a:r>
                <a:rPr lang="en-US" sz="2000" dirty="0" smtClean="0"/>
                <a:t>(constraint)</a:t>
              </a: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7781" r="22315" b="10972"/>
            <a:stretch/>
          </p:blipFill>
          <p:spPr bwMode="auto">
            <a:xfrm>
              <a:off x="762000" y="1981200"/>
              <a:ext cx="1600200" cy="1596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1828800" y="3056654"/>
            <a:ext cx="1447800" cy="2737523"/>
            <a:chOff x="1828800" y="1989854"/>
            <a:chExt cx="1447800" cy="2737523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84" t="7781" r="16137" b="10972"/>
            <a:stretch/>
          </p:blipFill>
          <p:spPr bwMode="auto">
            <a:xfrm>
              <a:off x="2362200" y="2000537"/>
              <a:ext cx="152400" cy="1596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828800" y="3711714"/>
              <a:ext cx="1447800" cy="101566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Current frame</a:t>
              </a:r>
            </a:p>
            <a:p>
              <a:r>
                <a:rPr lang="en-US" sz="2000" dirty="0" smtClean="0"/>
                <a:t>(objective)</a:t>
              </a:r>
            </a:p>
          </p:txBody>
        </p:sp>
        <p:sp>
          <p:nvSpPr>
            <p:cNvPr id="36" name="矩形 24"/>
            <p:cNvSpPr/>
            <p:nvPr/>
          </p:nvSpPr>
          <p:spPr>
            <a:xfrm>
              <a:off x="2362200" y="1989854"/>
              <a:ext cx="152400" cy="1585947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294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  <p:bldP spid="6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 for Each Frame</a:t>
            </a:r>
            <a:endParaRPr 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6CC6-846D-4F12-B69E-F7C1FF8E2397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0205" y="1066800"/>
            <a:ext cx="6400800" cy="1257405"/>
            <a:chOff x="820205" y="1066800"/>
            <a:chExt cx="6400800" cy="1257405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7781" r="32613" b="10972"/>
            <a:stretch/>
          </p:blipFill>
          <p:spPr bwMode="auto">
            <a:xfrm>
              <a:off x="1810805" y="1143000"/>
              <a:ext cx="1346200" cy="1115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乘号 21"/>
            <p:cNvSpPr>
              <a:spLocks noChangeAspect="1"/>
            </p:cNvSpPr>
            <p:nvPr/>
          </p:nvSpPr>
          <p:spPr>
            <a:xfrm>
              <a:off x="5773205" y="1447800"/>
              <a:ext cx="373380" cy="4572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/>
            <a:stretch>
              <a:fillRect/>
            </a:stretch>
          </p:blipFill>
          <p:spPr bwMode="auto">
            <a:xfrm>
              <a:off x="5011205" y="1066800"/>
              <a:ext cx="448242" cy="125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556517" y="1619280"/>
              <a:ext cx="464434" cy="65945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44481" y="1066800"/>
              <a:ext cx="448242" cy="125740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556516" y="1124070"/>
              <a:ext cx="464434" cy="65945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4365" t="31373" r="22843" b="37255"/>
            <a:stretch>
              <a:fillRect/>
            </a:stretch>
          </p:blipFill>
          <p:spPr bwMode="auto">
            <a:xfrm>
              <a:off x="3883445" y="1447800"/>
              <a:ext cx="36576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 t="31579" r="23791" b="63158"/>
            <a:stretch>
              <a:fillRect/>
            </a:stretch>
          </p:blipFill>
          <p:spPr bwMode="auto">
            <a:xfrm rot="16200000">
              <a:off x="6995781" y="1424118"/>
              <a:ext cx="353942" cy="9650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 t="31579" r="23791" b="63158"/>
            <a:stretch>
              <a:fillRect/>
            </a:stretch>
          </p:blipFill>
          <p:spPr bwMode="auto">
            <a:xfrm rot="16200000">
              <a:off x="6995781" y="1908376"/>
              <a:ext cx="353942" cy="9650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820205" y="1295400"/>
              <a:ext cx="1028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Frame </a:t>
              </a:r>
            </a:p>
            <a:p>
              <a:r>
                <a:rPr lang="en-US" sz="2000" dirty="0" smtClean="0"/>
                <a:t>    t</a:t>
              </a:r>
              <a:endParaRPr lang="en-US" sz="2000" dirty="0"/>
            </a:p>
          </p:txBody>
        </p:sp>
        <p:sp>
          <p:nvSpPr>
            <p:cNvPr id="35" name="矩形 34"/>
            <p:cNvSpPr>
              <a:spLocks noChangeAspect="1"/>
            </p:cNvSpPr>
            <p:nvPr/>
          </p:nvSpPr>
          <p:spPr>
            <a:xfrm>
              <a:off x="3030005" y="1143000"/>
              <a:ext cx="127000" cy="1115943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4018" y="2704995"/>
            <a:ext cx="6609387" cy="1257405"/>
            <a:chOff x="764018" y="2514600"/>
            <a:chExt cx="6609387" cy="1257405"/>
          </a:xfrm>
        </p:grpSpPr>
        <p:sp>
          <p:nvSpPr>
            <p:cNvPr id="39" name="TextBox 38"/>
            <p:cNvSpPr txBox="1">
              <a:spLocks noChangeAspect="1"/>
            </p:cNvSpPr>
            <p:nvPr/>
          </p:nvSpPr>
          <p:spPr>
            <a:xfrm>
              <a:off x="764018" y="2667000"/>
              <a:ext cx="9705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Frame </a:t>
              </a:r>
            </a:p>
            <a:p>
              <a:r>
                <a:rPr lang="en-US" sz="2000" dirty="0" smtClean="0"/>
                <a:t>  t+1</a:t>
              </a:r>
              <a:endParaRPr lang="en-US" sz="2000" dirty="0"/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47" t="7781" r="27765" b="10972"/>
            <a:stretch/>
          </p:blipFill>
          <p:spPr bwMode="auto">
            <a:xfrm>
              <a:off x="1908000" y="2590800"/>
              <a:ext cx="1368600" cy="1115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乘号 21"/>
            <p:cNvSpPr>
              <a:spLocks noChangeAspect="1"/>
            </p:cNvSpPr>
            <p:nvPr/>
          </p:nvSpPr>
          <p:spPr>
            <a:xfrm>
              <a:off x="5773205" y="2895600"/>
              <a:ext cx="373380" cy="4572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/>
            <a:stretch>
              <a:fillRect/>
            </a:stretch>
          </p:blipFill>
          <p:spPr bwMode="auto">
            <a:xfrm>
              <a:off x="5011205" y="2514600"/>
              <a:ext cx="448242" cy="125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708917" y="3067080"/>
              <a:ext cx="464434" cy="65945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44481" y="2514600"/>
              <a:ext cx="448242" cy="125740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6708916" y="2571870"/>
              <a:ext cx="464434" cy="659456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4365" t="31373" r="22843" b="37255"/>
            <a:stretch>
              <a:fillRect/>
            </a:stretch>
          </p:blipFill>
          <p:spPr bwMode="auto">
            <a:xfrm>
              <a:off x="3883445" y="2895600"/>
              <a:ext cx="36576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 t="31579" r="23791" b="63158"/>
            <a:stretch>
              <a:fillRect/>
            </a:stretch>
          </p:blipFill>
          <p:spPr bwMode="auto">
            <a:xfrm rot="16200000">
              <a:off x="7148181" y="2871919"/>
              <a:ext cx="353942" cy="9650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</a:blip>
            <a:srcRect t="31579" r="23791" b="63158"/>
            <a:stretch>
              <a:fillRect/>
            </a:stretch>
          </p:blipFill>
          <p:spPr bwMode="auto">
            <a:xfrm rot="16200000">
              <a:off x="7148181" y="3356176"/>
              <a:ext cx="353942" cy="96506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" name="矩形 34"/>
            <p:cNvSpPr>
              <a:spLocks noChangeAspect="1"/>
            </p:cNvSpPr>
            <p:nvPr/>
          </p:nvSpPr>
          <p:spPr>
            <a:xfrm>
              <a:off x="3149600" y="2590800"/>
              <a:ext cx="127000" cy="1115943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43500" y="2052935"/>
            <a:ext cx="1003085" cy="923330"/>
            <a:chOff x="5143500" y="2052935"/>
            <a:chExt cx="1003085" cy="923330"/>
          </a:xfrm>
        </p:grpSpPr>
        <p:sp>
          <p:nvSpPr>
            <p:cNvPr id="52" name="下箭头 35"/>
            <p:cNvSpPr/>
            <p:nvPr/>
          </p:nvSpPr>
          <p:spPr>
            <a:xfrm>
              <a:off x="5143500" y="2286000"/>
              <a:ext cx="152400" cy="457200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69184" y="2052935"/>
              <a:ext cx="5774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457200" y="4267200"/>
            <a:ext cx="8458200" cy="1981200"/>
          </a:xfrm>
        </p:spPr>
        <p:txBody>
          <a:bodyPr/>
          <a:lstStyle/>
          <a:p>
            <a:r>
              <a:rPr lang="en-US" sz="2800" dirty="0" smtClean="0"/>
              <a:t>E step: calculate posterior probabilities for latent components</a:t>
            </a:r>
          </a:p>
          <a:p>
            <a:r>
              <a:rPr lang="en-US" sz="2800" dirty="0" smtClean="0"/>
              <a:t>M step:   a) calculate speech dictionary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/>
              <a:t>	</a:t>
            </a:r>
            <a:r>
              <a:rPr lang="en-US" sz="2800" dirty="0" smtClean="0"/>
              <a:t>b) calculate current activation weights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9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smtClean="0"/>
              <a:t>Speech Dict. </a:t>
            </a:r>
            <a:r>
              <a:rPr lang="en-US" dirty="0" smtClean="0"/>
              <a:t>through </a:t>
            </a:r>
            <a:r>
              <a:rPr lang="en-US" dirty="0" smtClean="0"/>
              <a:t>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114800" cy="3581399"/>
          </a:xfrm>
        </p:spPr>
        <p:txBody>
          <a:bodyPr/>
          <a:lstStyle/>
          <a:p>
            <a:r>
              <a:rPr lang="en-US" dirty="0" smtClean="0"/>
              <a:t>Each basis spectrum is a discrete/categorical distribution</a:t>
            </a:r>
          </a:p>
          <a:p>
            <a:r>
              <a:rPr lang="en-US" dirty="0" smtClean="0"/>
              <a:t>Its conjugate prior is a </a:t>
            </a:r>
            <a:r>
              <a:rPr lang="en-US" dirty="0" err="1" smtClean="0"/>
              <a:t>Dirichlet</a:t>
            </a:r>
            <a:r>
              <a:rPr lang="en-US" dirty="0" smtClean="0"/>
              <a:t> distribution</a:t>
            </a:r>
          </a:p>
          <a:p>
            <a:r>
              <a:rPr lang="en-US" dirty="0" smtClean="0"/>
              <a:t>The old dict. is a </a:t>
            </a:r>
            <a:r>
              <a:rPr lang="en-US" dirty="0" smtClean="0">
                <a:solidFill>
                  <a:srgbClr val="FF0000"/>
                </a:solidFill>
              </a:rPr>
              <a:t>exemplar/guide</a:t>
            </a:r>
            <a:r>
              <a:rPr lang="en-US" dirty="0" smtClean="0"/>
              <a:t> for the new dict.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990600"/>
                <a:ext cx="4419600" cy="2819400"/>
              </a:xfrm>
              <a:ln w="15875"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/>
                  <a:t>Time </a:t>
                </a:r>
                <a:r>
                  <a:rPr lang="en-US" sz="2600" dirty="0" smtClean="0"/>
                  <a:t>t-1:</a:t>
                </a:r>
                <a:endParaRPr lang="en-US" sz="26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Time t:      (to be calculated)</a:t>
                </a:r>
                <a:endParaRPr lang="en-US" sz="2600" dirty="0" smtClean="0"/>
              </a:p>
              <a:p>
                <a:pPr marL="0" indent="0">
                  <a:buNone/>
                </a:pPr>
                <a:endParaRPr lang="en-US" sz="2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/>
                      </m:d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pPr>
                                <m:e/>
                                <m:sup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   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990600"/>
                <a:ext cx="4419600" cy="2819400"/>
              </a:xfrm>
              <a:blipFill rotWithShape="1">
                <a:blip r:embed="rId3"/>
                <a:stretch>
                  <a:fillRect l="-2483" t="-2165" r="-2069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60" y="914400"/>
            <a:ext cx="9144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5" cstate="print"/>
          <a:srcRect t="31579" r="23791" b="63158"/>
          <a:stretch>
            <a:fillRect/>
          </a:stretch>
        </p:blipFill>
        <p:spPr bwMode="auto">
          <a:xfrm rot="16200000">
            <a:off x="5997960" y="2155441"/>
            <a:ext cx="546600" cy="45719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5" cstate="print"/>
          <a:srcRect t="31579" r="23791" b="63158"/>
          <a:stretch>
            <a:fillRect/>
          </a:stretch>
        </p:blipFill>
        <p:spPr bwMode="auto">
          <a:xfrm rot="16200000">
            <a:off x="4961640" y="3222241"/>
            <a:ext cx="546600" cy="45719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5" cstate="print"/>
          <a:srcRect t="31579" r="23791" b="63158"/>
          <a:stretch>
            <a:fillRect/>
          </a:stretch>
        </p:blipFill>
        <p:spPr bwMode="auto">
          <a:xfrm rot="16200000">
            <a:off x="6561840" y="3285240"/>
            <a:ext cx="546600" cy="45719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2743200"/>
            <a:ext cx="9144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781800" y="3429000"/>
            <a:ext cx="1066800" cy="1752600"/>
            <a:chOff x="6781800" y="3429000"/>
            <a:chExt cx="1066800" cy="1752600"/>
          </a:xfrm>
        </p:grpSpPr>
        <p:sp>
          <p:nvSpPr>
            <p:cNvPr id="15" name="TextBox 14"/>
            <p:cNvSpPr txBox="1"/>
            <p:nvPr/>
          </p:nvSpPr>
          <p:spPr>
            <a:xfrm>
              <a:off x="6781800" y="4038600"/>
              <a:ext cx="1066800" cy="64633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Prior strength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7219950" y="4684931"/>
              <a:ext cx="0" cy="496669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162800" y="3429000"/>
              <a:ext cx="0" cy="609601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85800" y="4953000"/>
            <a:ext cx="167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 step to calculate the speech basis spectrum: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95600" y="5410200"/>
                <a:ext cx="4508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2400" dirty="0" smtClean="0"/>
                  <a:t>                          +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410200"/>
                <a:ext cx="450847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027" t="-12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4"/>
          <p:cNvPicPr>
            <a:picLocks noChangeArrowheads="1"/>
          </p:cNvPicPr>
          <p:nvPr/>
        </p:nvPicPr>
        <p:blipFill>
          <a:blip r:embed="rId5" cstate="print"/>
          <a:srcRect t="31579" r="23791" b="63158"/>
          <a:stretch>
            <a:fillRect/>
          </a:stretch>
        </p:blipFill>
        <p:spPr bwMode="auto">
          <a:xfrm rot="16200000">
            <a:off x="2447040" y="5625629"/>
            <a:ext cx="546600" cy="45719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95800" y="5257800"/>
            <a:ext cx="2133600" cy="101566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Calculation from decomposing spectrogram</a:t>
            </a:r>
            <a:endParaRPr lang="en-US" sz="2000" dirty="0"/>
          </a:p>
        </p:txBody>
      </p:sp>
      <p:pic>
        <p:nvPicPr>
          <p:cNvPr id="22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21" y="5298132"/>
            <a:ext cx="9144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下箭头 35"/>
          <p:cNvSpPr/>
          <p:nvPr/>
        </p:nvSpPr>
        <p:spPr>
          <a:xfrm>
            <a:off x="5168432" y="1524001"/>
            <a:ext cx="165553" cy="39618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65248" y="6400800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(likelihood part)		   (prior part)</a:t>
            </a:r>
            <a:endParaRPr lang="en-US" dirty="0"/>
          </a:p>
        </p:txBody>
      </p:sp>
      <p:sp>
        <p:nvSpPr>
          <p:cNvPr id="5120" name="Slide Number Placeholder 51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 animBg="1"/>
      <p:bldP spid="29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Prior Strength Affects Enhancement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1"/>
                <a:ext cx="8229600" cy="1143000"/>
              </a:xfrm>
            </p:spPr>
            <p:txBody>
              <a:bodyPr/>
              <a:lstStyle/>
              <a:p>
                <a:r>
                  <a:rPr lang="en-US" sz="2800" dirty="0" smtClean="0"/>
                  <a:t>Decrease the prior strength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from 1 to 0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800" dirty="0" smtClean="0"/>
                  <a:t> iterations (prior ramp length)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1"/>
                <a:ext cx="8229600" cy="1143000"/>
              </a:xfrm>
              <a:blipFill rotWithShape="1">
                <a:blip r:embed="rId2"/>
                <a:stretch>
                  <a:fillRect l="-1481" t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5"/>
              <p:cNvSpPr txBox="1">
                <a:spLocks/>
              </p:cNvSpPr>
              <p:nvPr/>
            </p:nvSpPr>
            <p:spPr bwMode="auto">
              <a:xfrm>
                <a:off x="457200" y="1828800"/>
                <a:ext cx="4834892" cy="22976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b="0" dirty="0" smtClean="0">
                    <a:ea typeface="Cambria Math"/>
                  </a:rPr>
                  <a:t>: random initialization; no prior imposed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: initialize with old dict.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2400" dirty="0" smtClean="0"/>
                  <a:t>: initialize with old dict.; prior imposed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400" dirty="0" smtClean="0"/>
                  <a:t> iterations</a:t>
                </a:r>
              </a:p>
            </p:txBody>
          </p:sp>
        </mc:Choice>
        <mc:Fallback xmlns="">
          <p:sp>
            <p:nvSpPr>
              <p:cNvPr id="2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828800"/>
                <a:ext cx="4834892" cy="2297668"/>
              </a:xfrm>
              <a:prstGeom prst="rect">
                <a:avLst/>
              </a:prstGeom>
              <a:blipFill rotWithShape="1">
                <a:blip r:embed="rId3"/>
                <a:stretch>
                  <a:fillRect t="-2387" r="-126" b="-119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5"/>
              <p:cNvSpPr txBox="1">
                <a:spLocks/>
              </p:cNvSpPr>
              <p:nvPr/>
            </p:nvSpPr>
            <p:spPr bwMode="auto">
              <a:xfrm>
                <a:off x="457200" y="4819650"/>
                <a:ext cx="822960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US" sz="2800" dirty="0" smtClean="0"/>
                  <a:t>Larger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itchFamily="2" charset="2"/>
                  </a:rPr>
                  <a:t></a:t>
                </a:r>
                <a:r>
                  <a:rPr lang="en-US" sz="2800" dirty="0" smtClean="0"/>
                  <a:t> stronger prior </a:t>
                </a:r>
                <a:r>
                  <a:rPr lang="en-US" sz="2800" dirty="0" smtClean="0">
                    <a:sym typeface="Wingdings" pitchFamily="2" charset="2"/>
                  </a:rPr>
                  <a:t></a:t>
                </a:r>
                <a:endParaRPr lang="en-US" sz="2800" dirty="0" smtClean="0">
                  <a:sym typeface="Wingdings" pitchFamily="2" charset="2"/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5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19650"/>
                <a:ext cx="8229600" cy="590550"/>
              </a:xfrm>
              <a:prstGeom prst="rect">
                <a:avLst/>
              </a:prstGeom>
              <a:blipFill rotWithShape="1">
                <a:blip r:embed="rId4"/>
                <a:stretch>
                  <a:fillRect l="-1481" t="-11340" b="-164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105400" y="1563469"/>
            <a:ext cx="3886200" cy="3008531"/>
            <a:chOff x="5029200" y="1792069"/>
            <a:chExt cx="3886200" cy="300853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791200" y="4126468"/>
              <a:ext cx="3124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5791200" y="2145268"/>
              <a:ext cx="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1200" y="2602468"/>
              <a:ext cx="1524000" cy="1524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15200" y="4126468"/>
              <a:ext cx="11430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403696" y="245006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390953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2296" y="413813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29600" y="41381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56296" y="4138136"/>
                  <a:ext cx="367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296" y="4138136"/>
                  <a:ext cx="36753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029200" y="2981980"/>
                  <a:ext cx="52578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981980"/>
                  <a:ext cx="52578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6705600" y="4431268"/>
              <a:ext cx="1292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#iterations</a:t>
              </a:r>
              <a:endParaRPr lang="en-US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943600" y="2209800"/>
              <a:ext cx="457200" cy="304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019800" y="1792069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Prior determines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91400" y="2858869"/>
              <a:ext cx="1478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Likelihood determines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7620000" y="3581400"/>
              <a:ext cx="228600" cy="3281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486400" y="5715000"/>
            <a:ext cx="3190425" cy="83099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Less noise &amp;</a:t>
            </a:r>
          </a:p>
          <a:p>
            <a:r>
              <a:rPr lang="en-US" sz="2400" dirty="0" smtClean="0"/>
              <a:t>More distorted speech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" y="5638800"/>
            <a:ext cx="3722622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Better noise reduction &amp;</a:t>
            </a:r>
          </a:p>
          <a:p>
            <a:r>
              <a:rPr lang="en-US" sz="2400" dirty="0" smtClean="0"/>
              <a:t>Stronger speech distortion</a:t>
            </a:r>
          </a:p>
        </p:txBody>
      </p:sp>
      <p:cxnSp>
        <p:nvCxnSpPr>
          <p:cNvPr id="15" name="Elbow Connector 14"/>
          <p:cNvCxnSpPr>
            <a:stCxn id="11" idx="1"/>
          </p:cNvCxnSpPr>
          <p:nvPr/>
        </p:nvCxnSpPr>
        <p:spPr>
          <a:xfrm rot="10800000">
            <a:off x="4419600" y="6130499"/>
            <a:ext cx="1066800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86401" y="4572000"/>
            <a:ext cx="2476500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restricted speech dict.</a:t>
            </a:r>
            <a:endParaRPr lang="en-US" sz="2400" dirty="0" smtClean="0"/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6543677" y="5565774"/>
            <a:ext cx="463547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6D3C1-EC8E-40E0-BC32-1BCFC1A618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5" grpId="0"/>
      <p:bldP spid="11" grpId="0"/>
      <p:bldP spid="28" grpId="0" animBg="1"/>
      <p:bldP spid="32" grpId="0"/>
    </p:bld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3971</TotalTime>
  <Words>1234</Words>
  <Application>Microsoft Office PowerPoint</Application>
  <PresentationFormat>On-screen Show (4:3)</PresentationFormat>
  <Paragraphs>284</Paragraphs>
  <Slides>21</Slides>
  <Notes>3</Notes>
  <HiddenSlides>0</HiddenSlides>
  <MMClips>13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Theme1</vt:lpstr>
      <vt:lpstr>Custom Design</vt:lpstr>
      <vt:lpstr>PowerPoint Presentation</vt:lpstr>
      <vt:lpstr>Classical Speech Enhancement</vt:lpstr>
      <vt:lpstr>Non-negative Spectrogram Decomposition (NSD)</vt:lpstr>
      <vt:lpstr>NSD for Source Separation</vt:lpstr>
      <vt:lpstr>Semi-supervised NSD for Speech Enhancement</vt:lpstr>
      <vt:lpstr>Proposed Online Algorithm</vt:lpstr>
      <vt:lpstr>EM Algorithm for Each Frame</vt:lpstr>
      <vt:lpstr>Update Speech Dict. through Prior</vt:lpstr>
      <vt:lpstr>Prior Strength Affects Enhancement</vt:lpstr>
      <vt:lpstr>Experiments</vt:lpstr>
      <vt:lpstr>Comparisons with Classical Algorithms</vt:lpstr>
      <vt:lpstr>PowerPoint Presentation</vt:lpstr>
      <vt:lpstr>Examples</vt:lpstr>
      <vt:lpstr>Noise Reduction vs. Speech Distortion</vt:lpstr>
      <vt:lpstr>Examples</vt:lpstr>
      <vt:lpstr>Conclusions</vt:lpstr>
      <vt:lpstr>PowerPoint Presentation</vt:lpstr>
      <vt:lpstr>Complexity and Latency</vt:lpstr>
      <vt:lpstr>Parameters</vt:lpstr>
      <vt:lpstr>Buffer Frames</vt:lpstr>
      <vt:lpstr>Voice Activity Detection (VAD)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Enhancement by Online Non-negative Spectrogram Decomposition in Non-stationary Noise Environments</dc:title>
  <dc:creator>Zhiyao</dc:creator>
  <cp:lastModifiedBy>Zhiyao</cp:lastModifiedBy>
  <cp:revision>97</cp:revision>
  <dcterms:created xsi:type="dcterms:W3CDTF">2012-08-28T20:02:40Z</dcterms:created>
  <dcterms:modified xsi:type="dcterms:W3CDTF">2012-09-10T22:20:26Z</dcterms:modified>
</cp:coreProperties>
</file>