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57" r:id="rId3"/>
    <p:sldId id="258" r:id="rId4"/>
    <p:sldId id="263" r:id="rId5"/>
    <p:sldId id="262" r:id="rId6"/>
    <p:sldId id="265" r:id="rId7"/>
    <p:sldId id="266" r:id="rId8"/>
    <p:sldId id="269" r:id="rId9"/>
    <p:sldId id="271" r:id="rId10"/>
    <p:sldId id="272" r:id="rId11"/>
    <p:sldId id="270" r:id="rId12"/>
    <p:sldId id="268" r:id="rId13"/>
    <p:sldId id="274" r:id="rId14"/>
    <p:sldId id="275" r:id="rId15"/>
    <p:sldId id="276" r:id="rId16"/>
    <p:sldId id="280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7A4FE-C13E-4187-9E47-54AAB9CFC59B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5447-0D7A-4B92-9172-A82DDB3A2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5447-0D7A-4B92-9172-A82DDB3A24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43A62-5FA8-4429-A493-65DEAF0C3F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7F589-2BE0-460C-A688-588776595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E2A11-ADAD-4D2C-A863-304306C81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795FC-C648-48F5-BA5A-D6C413BAA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EEF42-D0E6-4E0B-B821-58D0215CA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EE3B7-446C-4A8E-A6E0-DCB7658E4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8F451-8B15-4406-9AD6-A92CD20C1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DF0FC-7319-4EA6-A4A7-C881DC229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5D03-284E-4EA2-87AD-9E8B8AE9F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4D33-6BA5-4830-9BE3-90D1B5B35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CDA5-42C1-4F31-9BD2-E8F66288A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8D93-D8EF-4848-8914-FBE3E8583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477000"/>
            <a:ext cx="685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21861E-FED8-4972-AF9B-61421A471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838200"/>
            <a:ext cx="8229600" cy="0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EBE2AB-6E23-43BB-BE5C-691ECE85F2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audio" Target="file:///D:\Work\My_presentations\20120314_OnlinePLCA_LVAICA2012\keyboard_plca.wav" TargetMode="External"/><Relationship Id="rId7" Type="http://schemas.openxmlformats.org/officeDocument/2006/relationships/audio" Target="file:///D:\Work\My_presentations\20120314_OnlinePLCA_LVAICA2012\bird_proposed.wav" TargetMode="External"/><Relationship Id="rId12" Type="http://schemas.openxmlformats.org/officeDocument/2006/relationships/image" Target="../media/image23.png"/><Relationship Id="rId2" Type="http://schemas.openxmlformats.org/officeDocument/2006/relationships/audio" Target="file:///D:\Work\My_presentations\20120314_OnlinePLCA_LVAICA2012\keyboard_sn10.wav" TargetMode="External"/><Relationship Id="rId1" Type="http://schemas.openxmlformats.org/officeDocument/2006/relationships/audio" Target="file:///D:\Dropbox\AdobeInternship\Research%20Docs\FinalTalk\examples\sp03_keyboard_sn5.wav" TargetMode="External"/><Relationship Id="rId6" Type="http://schemas.openxmlformats.org/officeDocument/2006/relationships/audio" Target="file:///D:\Work\My_presentations\20120314_OnlinePLCA_LVAICA2012\bird_plca.wav" TargetMode="External"/><Relationship Id="rId11" Type="http://schemas.openxmlformats.org/officeDocument/2006/relationships/image" Target="../media/image22.png"/><Relationship Id="rId5" Type="http://schemas.openxmlformats.org/officeDocument/2006/relationships/audio" Target="file:///D:\Work\My_presentations\20120314_OnlinePLCA_LVAICA2012\bird_sn5.wav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audio" Target="file:///D:\Work\My_presentations\20120314_OnlinePLCA_LVAICA2012\keyboard_proposed.wav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Work\My_presentations\20120314_OnlinePLCA_LVAICA2012\keyboard_sn10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85800" y="1273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/>
              <a:t>Online PLCA for Real-Time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Semi-supervised Source </a:t>
            </a:r>
            <a:r>
              <a:rPr lang="en-US" sz="3600" b="1" dirty="0"/>
              <a:t>Separation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066800" y="2743200"/>
            <a:ext cx="7010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Zhiyao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Gautham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 Mysore </a:t>
            </a:r>
            <a:r>
              <a:rPr lang="en-US" sz="2400" dirty="0" smtClean="0"/>
              <a:t>, Paris </a:t>
            </a:r>
            <a:r>
              <a:rPr lang="en-US" sz="2400" dirty="0" err="1" smtClean="0"/>
              <a:t>Smaragdis</a:t>
            </a:r>
            <a:endParaRPr lang="en-US" sz="2400" dirty="0"/>
          </a:p>
          <a:p>
            <a:pPr lvl="0" algn="ctr">
              <a:spcBef>
                <a:spcPct val="20000"/>
              </a:spcBef>
              <a:defRPr/>
            </a:pPr>
            <a:r>
              <a:rPr lang="en-US" dirty="0" smtClean="0"/>
              <a:t>1. EECS </a:t>
            </a:r>
            <a:r>
              <a:rPr lang="en-US" dirty="0"/>
              <a:t>Department, Northwestern University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dirty="0" smtClean="0"/>
              <a:t>2. Advanced </a:t>
            </a:r>
            <a:r>
              <a:rPr lang="en-US" dirty="0"/>
              <a:t>Technology Labs, Adobe Systems Inc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dirty="0" smtClean="0"/>
              <a:t>3. University </a:t>
            </a:r>
            <a:r>
              <a:rPr lang="en-US" dirty="0"/>
              <a:t>of Illinois at </a:t>
            </a:r>
            <a:r>
              <a:rPr lang="en-US" dirty="0" smtClean="0"/>
              <a:t>Urbana-Champaign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at LVA/ICA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14</a:t>
            </a:r>
            <a:r>
              <a:rPr lang="en-US" dirty="0" smtClean="0"/>
              <a:t>, 2012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81600"/>
            <a:ext cx="1514475" cy="15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1C9A-FA84-41BC-A9E4-D86F9AC67FD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979" r="13021"/>
          <a:stretch>
            <a:fillRect/>
          </a:stretch>
        </p:blipFill>
        <p:spPr bwMode="auto">
          <a:xfrm>
            <a:off x="3962400" y="5105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257800"/>
            <a:ext cx="2619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0"/>
            <a:ext cx="4381500" cy="12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5600" y="2743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2338" y="2743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32848" y="27432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2,3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Frames</a:t>
            </a:r>
            <a:endParaRPr lang="en-US" dirty="0"/>
          </a:p>
        </p:txBody>
      </p:sp>
      <p:sp>
        <p:nvSpPr>
          <p:cNvPr id="23" name="内容占位符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/>
          <a:lstStyle/>
          <a:p>
            <a:r>
              <a:rPr lang="en-US" dirty="0" smtClean="0"/>
              <a:t>Not too many or too old</a:t>
            </a:r>
          </a:p>
          <a:p>
            <a:pPr lvl="1"/>
            <a:r>
              <a:rPr lang="en-US" dirty="0" smtClean="0"/>
              <a:t>Otherwise algorithm will be slow, and constraints might be too strong</a:t>
            </a:r>
          </a:p>
          <a:p>
            <a:pPr lvl="1"/>
            <a:r>
              <a:rPr lang="en-US" dirty="0" smtClean="0"/>
              <a:t>We used 60 most recent, </a:t>
            </a:r>
            <a:r>
              <a:rPr lang="en-US" dirty="0" smtClean="0">
                <a:solidFill>
                  <a:srgbClr val="C00000"/>
                </a:solidFill>
              </a:rPr>
              <a:t>qualified</a:t>
            </a:r>
            <a:r>
              <a:rPr lang="en-US" dirty="0" smtClean="0"/>
              <a:t> frames (about 1 second long)</a:t>
            </a:r>
            <a:endParaRPr lang="en-US" sz="2400" dirty="0" smtClean="0"/>
          </a:p>
          <a:p>
            <a:r>
              <a:rPr lang="en-US" dirty="0" smtClean="0"/>
              <a:t>Qualified</a:t>
            </a:r>
            <a:r>
              <a:rPr lang="en-US" dirty="0" smtClean="0"/>
              <a:t>: must contain S2’s signals</a:t>
            </a:r>
          </a:p>
          <a:p>
            <a:pPr lvl="1"/>
            <a:r>
              <a:rPr lang="en-US" dirty="0" smtClean="0"/>
              <a:t>They are used to constrain S2’s dictionary</a:t>
            </a:r>
          </a:p>
          <a:p>
            <a:endParaRPr lang="en-US" smtClean="0">
              <a:solidFill>
                <a:srgbClr val="C00000"/>
              </a:solidFill>
            </a:endParaRPr>
          </a:p>
          <a:p>
            <a:r>
              <a:rPr lang="en-US" smtClean="0">
                <a:solidFill>
                  <a:srgbClr val="C00000"/>
                </a:solidFill>
              </a:rPr>
              <a:t>How </a:t>
            </a:r>
            <a:r>
              <a:rPr lang="en-US" dirty="0" smtClean="0">
                <a:solidFill>
                  <a:srgbClr val="C00000"/>
                </a:solidFill>
              </a:rPr>
              <a:t>to judge if a mixture frame contains S2 or not?</a:t>
            </a:r>
            <a:endParaRPr lang="en-US" dirty="0" smtClean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Mixture Frame Contains S2?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0" y="914400"/>
            <a:ext cx="5257800" cy="5334000"/>
          </a:xfrm>
        </p:spPr>
        <p:txBody>
          <a:bodyPr/>
          <a:lstStyle/>
          <a:p>
            <a:r>
              <a:rPr lang="en-US" sz="2800" dirty="0" smtClean="0"/>
              <a:t>Assume: Mixture = S1 + S2</a:t>
            </a:r>
          </a:p>
          <a:p>
            <a:r>
              <a:rPr lang="en-US" sz="2800" dirty="0" smtClean="0"/>
              <a:t>Decompose the mixture frame only using S1’s dictionary</a:t>
            </a:r>
          </a:p>
          <a:p>
            <a:pPr lvl="1"/>
            <a:r>
              <a:rPr lang="en-US" sz="2400" dirty="0" smtClean="0"/>
              <a:t>If reconstruction error is large </a:t>
            </a:r>
          </a:p>
          <a:p>
            <a:pPr lvl="2"/>
            <a:r>
              <a:rPr lang="en-US" sz="2000" dirty="0" smtClean="0"/>
              <a:t>Probably contains S2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Semi-supervised separation </a:t>
            </a:r>
            <a:r>
              <a:rPr lang="en-US" sz="2000" dirty="0" smtClean="0"/>
              <a:t>using S1’s dict. (the proposed algorithm)</a:t>
            </a:r>
          </a:p>
          <a:p>
            <a:pPr lvl="2"/>
            <a:r>
              <a:rPr lang="en-US" sz="2000" dirty="0" smtClean="0"/>
              <a:t>This frame goes to the buffer</a:t>
            </a:r>
          </a:p>
          <a:p>
            <a:pPr lvl="1"/>
            <a:r>
              <a:rPr lang="en-US" sz="2400" dirty="0" smtClean="0"/>
              <a:t>If reconstruction error is small</a:t>
            </a:r>
          </a:p>
          <a:p>
            <a:pPr lvl="2"/>
            <a:r>
              <a:rPr lang="en-US" sz="2000" dirty="0" smtClean="0"/>
              <a:t>Probably no S2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Supervised separation </a:t>
            </a:r>
            <a:r>
              <a:rPr lang="en-US" sz="2000" dirty="0" smtClean="0"/>
              <a:t>using S1’s dict. and S2’s up-to-date dict.</a:t>
            </a:r>
          </a:p>
          <a:p>
            <a:pPr lvl="2"/>
            <a:r>
              <a:rPr lang="en-US" sz="2000" dirty="0" smtClean="0"/>
              <a:t>This frame does not go to buffer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乘号 3"/>
          <p:cNvSpPr/>
          <p:nvPr/>
        </p:nvSpPr>
        <p:spPr>
          <a:xfrm>
            <a:off x="2590800" y="4960724"/>
            <a:ext cx="311150" cy="50053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56635" y="4535269"/>
            <a:ext cx="481765" cy="13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0860" y="4535269"/>
            <a:ext cx="481765" cy="13514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4" cstate="print"/>
          <a:srcRect l="30736" r="64141"/>
          <a:stretch>
            <a:fillRect/>
          </a:stretch>
        </p:blipFill>
        <p:spPr bwMode="auto">
          <a:xfrm>
            <a:off x="433292" y="4554560"/>
            <a:ext cx="100107" cy="131286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818772" y="4960724"/>
            <a:ext cx="400428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2912796" y="4939262"/>
            <a:ext cx="367151" cy="10010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2912796" y="5396462"/>
            <a:ext cx="367151" cy="10010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28035" y="1600200"/>
            <a:ext cx="481765" cy="13514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4" cstate="print"/>
          <a:srcRect l="30736" r="64141"/>
          <a:stretch>
            <a:fillRect/>
          </a:stretch>
        </p:blipFill>
        <p:spPr bwMode="auto">
          <a:xfrm>
            <a:off x="457200" y="1619491"/>
            <a:ext cx="100107" cy="131286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971172" y="2025655"/>
            <a:ext cx="400428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2936704" y="2225869"/>
            <a:ext cx="367151" cy="10010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乘号 3"/>
          <p:cNvSpPr/>
          <p:nvPr/>
        </p:nvSpPr>
        <p:spPr>
          <a:xfrm>
            <a:off x="2508250" y="2025655"/>
            <a:ext cx="311150" cy="50053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478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dict.</a:t>
            </a:r>
            <a:r>
              <a:rPr lang="en-US" dirty="0" smtClean="0">
                <a:solidFill>
                  <a:srgbClr val="0070C0"/>
                </a:solidFill>
              </a:rPr>
              <a:t> (trained)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0600" y="59068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dict.</a:t>
            </a:r>
            <a:r>
              <a:rPr lang="en-US" dirty="0" smtClean="0">
                <a:solidFill>
                  <a:srgbClr val="0070C0"/>
                </a:solidFill>
              </a:rPr>
              <a:t> (trained)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81200" y="5906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dict.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(up-to-date)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r>
              <a:rPr lang="en-US" sz="2800" dirty="0" smtClean="0"/>
              <a:t>The learned S2’s dictionary avoids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 the current </a:t>
            </a:r>
            <a:r>
              <a:rPr lang="en-US" sz="2800" dirty="0" smtClean="0"/>
              <a:t>mixture frame</a:t>
            </a:r>
            <a:endParaRPr lang="en-US" sz="2800" dirty="0" smtClean="0"/>
          </a:p>
          <a:p>
            <a:r>
              <a:rPr lang="en-US" sz="2800" dirty="0" smtClean="0"/>
              <a:t>Compared to offline PLCA, the learned S2’s dictionary is learned from the current frame and buffer frames</a:t>
            </a:r>
          </a:p>
          <a:p>
            <a:pPr lvl="1"/>
            <a:r>
              <a:rPr lang="en-US" sz="2400" dirty="0" smtClean="0"/>
              <a:t>Smaller (more compact)</a:t>
            </a:r>
          </a:p>
          <a:p>
            <a:pPr lvl="1"/>
            <a:r>
              <a:rPr lang="en-US" sz="2400" dirty="0" smtClean="0"/>
              <a:t>More localized </a:t>
            </a:r>
          </a:p>
          <a:p>
            <a:pPr lvl="1"/>
            <a:r>
              <a:rPr lang="en-US" sz="2400" dirty="0" smtClean="0"/>
              <a:t>Constantly being updated</a:t>
            </a:r>
          </a:p>
          <a:p>
            <a:r>
              <a:rPr lang="en-US" sz="2800" dirty="0" smtClean="0"/>
              <a:t>Convergence is fast at each frame</a:t>
            </a:r>
          </a:p>
          <a:p>
            <a:pPr lvl="1"/>
            <a:r>
              <a:rPr lang="en-US" sz="2400" dirty="0" smtClean="0"/>
              <a:t>Since from Frame t to t+1, the </a:t>
            </a:r>
            <a:r>
              <a:rPr lang="en-US" sz="2400" dirty="0" smtClean="0"/>
              <a:t>S2’s dictionary </a:t>
            </a:r>
            <a:r>
              <a:rPr lang="en-US" sz="2400" dirty="0" smtClean="0"/>
              <a:t>has a warm initialization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Data Set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400" dirty="0" smtClean="0"/>
              <a:t>Speech </a:t>
            </a:r>
            <a:r>
              <a:rPr lang="en-US" sz="2400" dirty="0" err="1" smtClean="0"/>
              <a:t>denoising</a:t>
            </a:r>
            <a:endParaRPr lang="en-US" sz="2400" dirty="0" smtClean="0"/>
          </a:p>
          <a:p>
            <a:pPr lvl="1"/>
            <a:r>
              <a:rPr lang="en-US" sz="2000" dirty="0" smtClean="0"/>
              <a:t>S1 = noise: train noise dictionary beforehand</a:t>
            </a:r>
          </a:p>
          <a:p>
            <a:pPr lvl="1"/>
            <a:r>
              <a:rPr lang="en-US" sz="2000" dirty="0" smtClean="0"/>
              <a:t>S2 = speech: update speech dictionary on the fly</a:t>
            </a:r>
          </a:p>
          <a:p>
            <a:r>
              <a:rPr lang="en-US" sz="2400" dirty="0" smtClean="0"/>
              <a:t>10 kinds of non-stationary noise </a:t>
            </a:r>
          </a:p>
          <a:p>
            <a:pPr lvl="1"/>
            <a:r>
              <a:rPr lang="en-US" sz="2000" dirty="0" smtClean="0"/>
              <a:t>Birds, casino, cicadas, computer keyboard, eating chips, frogs, jungle, machine guns, motorcycles and ocean</a:t>
            </a:r>
          </a:p>
          <a:p>
            <a:r>
              <a:rPr lang="en-US" sz="2400" dirty="0" smtClean="0"/>
              <a:t>6 speakers (3 male and 3 female), from [1]</a:t>
            </a:r>
          </a:p>
          <a:p>
            <a:r>
              <a:rPr lang="en-US" sz="2400" dirty="0" smtClean="0"/>
              <a:t>5 SNRs (-10, -5, 0, 5, 10 dB)</a:t>
            </a:r>
          </a:p>
          <a:p>
            <a:r>
              <a:rPr lang="en-US" sz="2400" dirty="0" smtClean="0"/>
              <a:t>All combinations generate our noisy speech dataset</a:t>
            </a:r>
          </a:p>
          <a:p>
            <a:pPr lvl="1"/>
            <a:r>
              <a:rPr lang="en-US" sz="2000" dirty="0" smtClean="0"/>
              <a:t>About 300 * 15 seconds = 1.25 hours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Loizou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P. (2007),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Speech Enhancement: Theory and Practice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CRC Press, Boca Raton: FL.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Results (1)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8944727" cy="30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00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Offline PLCA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(20 speech bases)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Proposed online PLCA (7 speech bases)</a:t>
            </a:r>
          </a:p>
          <a:p>
            <a:r>
              <a:rPr lang="en-US" sz="2400" dirty="0" smtClean="0"/>
              <a:t>Online NMF (O-IS-NMF), [</a:t>
            </a:r>
            <a:r>
              <a:rPr lang="en-US" sz="2400" dirty="0" err="1" smtClean="0"/>
              <a:t>Lefèvre</a:t>
            </a:r>
            <a:r>
              <a:rPr lang="en-US" sz="2400" dirty="0" smtClean="0"/>
              <a:t> et al, 2011]</a:t>
            </a:r>
          </a:p>
          <a:p>
            <a:pPr lvl="1"/>
            <a:r>
              <a:rPr lang="en-US" sz="2000" dirty="0" smtClean="0"/>
              <a:t>not designed for separation; designed for learning dictionaries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(2)</a:t>
            </a:r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295400" y="1905000"/>
            <a:ext cx="6638924" cy="4724400"/>
            <a:chOff x="3962401" y="2847975"/>
            <a:chExt cx="5419724" cy="4010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3984"/>
            <a:stretch>
              <a:fillRect/>
            </a:stretch>
          </p:blipFill>
          <p:spPr bwMode="auto">
            <a:xfrm>
              <a:off x="3962401" y="2847975"/>
              <a:ext cx="2438399" cy="401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8223"/>
            <a:stretch>
              <a:fillRect/>
            </a:stretch>
          </p:blipFill>
          <p:spPr bwMode="auto">
            <a:xfrm>
              <a:off x="6400800" y="2847975"/>
              <a:ext cx="2981325" cy="401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圆角矩形标注 8"/>
          <p:cNvSpPr/>
          <p:nvPr/>
        </p:nvSpPr>
        <p:spPr>
          <a:xfrm>
            <a:off x="5181600" y="914400"/>
            <a:ext cx="1524000" cy="841248"/>
          </a:xfrm>
          <a:prstGeom prst="wedgeRoundRectCallout">
            <a:avLst>
              <a:gd name="adj1" fmla="val 63334"/>
              <a:gd name="adj2" fmla="val 114910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Noise dict. size</a:t>
            </a:r>
            <a:endParaRPr lang="en-US" dirty="0"/>
          </a:p>
        </p:txBody>
      </p:sp>
      <p:sp>
        <p:nvSpPr>
          <p:cNvPr id="10" name="圆角矩形标注 9"/>
          <p:cNvSpPr/>
          <p:nvPr/>
        </p:nvSpPr>
        <p:spPr>
          <a:xfrm>
            <a:off x="6934200" y="914400"/>
            <a:ext cx="2209800" cy="1143000"/>
          </a:xfrm>
          <a:prstGeom prst="wedgeRoundRectCallout">
            <a:avLst>
              <a:gd name="adj1" fmla="val -19610"/>
              <a:gd name="adj2" fmla="val 7815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Tradeoff: constraint vs. objective</a:t>
            </a:r>
            <a:endParaRPr 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7315200" y="3848100"/>
            <a:ext cx="457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7315200" y="5359400"/>
            <a:ext cx="457200" cy="35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圆角矩形 12"/>
          <p:cNvSpPr/>
          <p:nvPr/>
        </p:nvSpPr>
        <p:spPr>
          <a:xfrm>
            <a:off x="1447800" y="3848100"/>
            <a:ext cx="2819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圆角矩形 13"/>
          <p:cNvSpPr/>
          <p:nvPr/>
        </p:nvSpPr>
        <p:spPr>
          <a:xfrm>
            <a:off x="1447800" y="5359400"/>
            <a:ext cx="2819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r>
              <a:rPr lang="en-US" sz="2800" dirty="0" smtClean="0"/>
              <a:t>Speech + computer keyboard noise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Speech + bird noise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7765" y="2895600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Noisy speech</a:t>
            </a:r>
            <a:endParaRPr lang="en-US" sz="2400" dirty="0"/>
          </a:p>
        </p:txBody>
      </p:sp>
      <p:pic>
        <p:nvPicPr>
          <p:cNvPr id="12" name="sp03_keyboard_sn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581400" y="2819400"/>
            <a:ext cx="685800" cy="685800"/>
          </a:xfrm>
          <a:prstGeom prst="rect">
            <a:avLst/>
          </a:prstGeom>
        </p:spPr>
      </p:pic>
      <p:sp>
        <p:nvSpPr>
          <p:cNvPr id="16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85800" y="1447800"/>
          <a:ext cx="76200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SNR=10dB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Noisy speech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Offline PLCA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Online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PLCA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SDR (dB)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12.9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SIR (dB)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26.0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SAR (dB)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13.7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keyboard_sn1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886200" y="1676400"/>
            <a:ext cx="533400" cy="533400"/>
          </a:xfrm>
          <a:prstGeom prst="rect">
            <a:avLst/>
          </a:prstGeom>
        </p:spPr>
      </p:pic>
      <p:pic>
        <p:nvPicPr>
          <p:cNvPr id="21" name="keyboard_plca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5791200" y="1676400"/>
            <a:ext cx="533400" cy="533400"/>
          </a:xfrm>
          <a:prstGeom prst="rect">
            <a:avLst/>
          </a:prstGeom>
        </p:spPr>
      </p:pic>
      <p:pic>
        <p:nvPicPr>
          <p:cNvPr id="22" name="keyboard_proposed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7696200" y="1676400"/>
            <a:ext cx="533400" cy="533400"/>
          </a:xfrm>
          <a:prstGeom prst="rect">
            <a:avLst/>
          </a:prstGeom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85800" y="4511040"/>
          <a:ext cx="76200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SNR=5dB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Noisy speech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Offline PLCA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Online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PLCA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SDR (dB)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11.3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SIR (dB)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27.8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SAR (dB)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11.4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bird_sn5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3962400" y="4724400"/>
            <a:ext cx="533400" cy="533400"/>
          </a:xfrm>
          <a:prstGeom prst="rect">
            <a:avLst/>
          </a:prstGeom>
        </p:spPr>
      </p:pic>
      <p:pic>
        <p:nvPicPr>
          <p:cNvPr id="25" name="bird_plca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 cstate="print"/>
          <a:stretch>
            <a:fillRect/>
          </a:stretch>
        </p:blipFill>
        <p:spPr>
          <a:xfrm>
            <a:off x="5791200" y="4724400"/>
            <a:ext cx="533400" cy="533400"/>
          </a:xfrm>
          <a:prstGeom prst="rect">
            <a:avLst/>
          </a:prstGeom>
        </p:spPr>
      </p:pic>
      <p:pic>
        <p:nvPicPr>
          <p:cNvPr id="26" name="bird_proposed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print"/>
          <a:stretch>
            <a:fillRect/>
          </a:stretch>
        </p:blipFill>
        <p:spPr>
          <a:xfrm>
            <a:off x="7620000" y="4724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2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7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7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7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724400"/>
            <a:ext cx="154693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334000"/>
          </a:xfrm>
        </p:spPr>
        <p:txBody>
          <a:bodyPr/>
          <a:lstStyle/>
          <a:p>
            <a:r>
              <a:rPr lang="en-US" sz="2800" dirty="0" smtClean="0"/>
              <a:t>Proposed an online-PLCA algorithm for semi-supervised source separation</a:t>
            </a:r>
          </a:p>
          <a:p>
            <a:endParaRPr lang="en-US" sz="2800" dirty="0" smtClean="0"/>
          </a:p>
          <a:p>
            <a:r>
              <a:rPr lang="en-US" sz="2800" dirty="0" smtClean="0"/>
              <a:t>Algorithmic properties</a:t>
            </a:r>
          </a:p>
          <a:p>
            <a:pPr lvl="1"/>
            <a:r>
              <a:rPr lang="en-US" sz="2400" dirty="0" smtClean="0"/>
              <a:t>Learns a smaller, more “localized” dictionary</a:t>
            </a:r>
          </a:p>
          <a:p>
            <a:pPr lvl="1"/>
            <a:r>
              <a:rPr lang="en-US" sz="2400" dirty="0" smtClean="0"/>
              <a:t>Fast convergence in each frame</a:t>
            </a:r>
          </a:p>
          <a:p>
            <a:endParaRPr lang="en-US" sz="2800" dirty="0" smtClean="0"/>
          </a:p>
          <a:p>
            <a:r>
              <a:rPr lang="en-US" sz="2800" dirty="0" smtClean="0"/>
              <a:t>Achieved almost as good results as offline PLCA, and significantly better than an existing online NMF algorithm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33925" cy="31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Speech </a:t>
            </a:r>
            <a:r>
              <a:rPr lang="en-US" dirty="0" err="1" smtClean="0"/>
              <a:t>denoising</a:t>
            </a:r>
            <a:r>
              <a:rPr lang="en-US" dirty="0" smtClean="0"/>
              <a:t> in teleconference</a:t>
            </a:r>
          </a:p>
          <a:p>
            <a:pPr lvl="1"/>
            <a:r>
              <a:rPr lang="en-US" dirty="0" smtClean="0"/>
              <a:t>Source 1: noise (e.g. computer keyboard)</a:t>
            </a:r>
          </a:p>
          <a:p>
            <a:pPr lvl="1"/>
            <a:r>
              <a:rPr lang="en-US" dirty="0" smtClean="0"/>
              <a:t>Source 2: speech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Online separation algorithms are needed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Real-time Source Separation is Important</a:t>
            </a:r>
            <a:endParaRPr lang="en-US" sz="3200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C:\Users\Zhiyao\AppData\Local\Microsoft\Windows\Temporary Internet Files\Content.IE5\XKTDK7XU\MC9004461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84164"/>
            <a:ext cx="1106121" cy="930636"/>
          </a:xfrm>
          <a:prstGeom prst="rect">
            <a:avLst/>
          </a:prstGeom>
          <a:noFill/>
        </p:spPr>
      </p:pic>
      <p:pic>
        <p:nvPicPr>
          <p:cNvPr id="6" name="Picture 5" descr="C:\Users\Zhiyao\AppData\Local\Microsoft\Windows\Temporary Internet Files\Content.IE5\NX3206OG\MC9004461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297" y="3184164"/>
            <a:ext cx="871171" cy="886496"/>
          </a:xfrm>
          <a:prstGeom prst="rect">
            <a:avLst/>
          </a:prstGeom>
          <a:noFill/>
        </p:spPr>
      </p:pic>
      <p:cxnSp>
        <p:nvCxnSpPr>
          <p:cNvPr id="9" name="直接箭头连接符 8"/>
          <p:cNvCxnSpPr/>
          <p:nvPr/>
        </p:nvCxnSpPr>
        <p:spPr>
          <a:xfrm>
            <a:off x="2590800" y="3717564"/>
            <a:ext cx="4267200" cy="0"/>
          </a:xfrm>
          <a:prstGeom prst="straightConnector1">
            <a:avLst/>
          </a:prstGeom>
          <a:ln w="1270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3107964"/>
            <a:ext cx="216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Video Chatting</a:t>
            </a:r>
            <a:endParaRPr lang="en-US" sz="2400" dirty="0"/>
          </a:p>
        </p:txBody>
      </p:sp>
      <p:pic>
        <p:nvPicPr>
          <p:cNvPr id="10" name="keyboard_sn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867400" y="2895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2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Spectrogram Decomposition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886200" y="149656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1143000"/>
            <a:ext cx="2819400" cy="1143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Probabilistic Latent Component Analysis (PLCA)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1143000"/>
            <a:ext cx="2971800" cy="1143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Nonnegative Matrix Factorization (NMF)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8" descr="D:\Dropbox\AdobeInternship\Research Docs\FinalTalk\sources\keyboard_spectro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02" y="2547993"/>
            <a:ext cx="2132934" cy="1447307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431" y="2514600"/>
            <a:ext cx="532369" cy="14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乘号 7"/>
          <p:cNvSpPr/>
          <p:nvPr/>
        </p:nvSpPr>
        <p:spPr>
          <a:xfrm>
            <a:off x="5943600" y="2911404"/>
            <a:ext cx="440621" cy="550989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84063" y="2145300"/>
            <a:ext cx="532368" cy="21018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矩形 12"/>
          <p:cNvSpPr/>
          <p:nvPr/>
        </p:nvSpPr>
        <p:spPr>
          <a:xfrm>
            <a:off x="1996810" y="2550027"/>
            <a:ext cx="107908" cy="14325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3"/>
          <p:cNvSpPr/>
          <p:nvPr/>
        </p:nvSpPr>
        <p:spPr>
          <a:xfrm>
            <a:off x="7816892" y="2973976"/>
            <a:ext cx="107908" cy="4407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7666" y="4038600"/>
            <a:ext cx="154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Dictionary of basis spectra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2400" y="3505200"/>
            <a:ext cx="21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weights of basis spectra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3791638" y="2909281"/>
            <a:ext cx="442489" cy="55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828800" y="5575300"/>
          <a:ext cx="3989387" cy="749300"/>
        </p:xfrm>
        <a:graphic>
          <a:graphicData uri="http://schemas.openxmlformats.org/presentationml/2006/ole">
            <p:oleObj spid="_x0000_s13313" name="Equation" r:id="rId6" imgW="1828800" imgH="342720" progId="Equation.3">
              <p:embed/>
            </p:oleObj>
          </a:graphicData>
        </a:graphic>
      </p:graphicFrame>
      <p:sp>
        <p:nvSpPr>
          <p:cNvPr id="17" name="圆角矩形标注 29"/>
          <p:cNvSpPr/>
          <p:nvPr/>
        </p:nvSpPr>
        <p:spPr>
          <a:xfrm>
            <a:off x="76200" y="4876800"/>
            <a:ext cx="2057400" cy="609600"/>
          </a:xfrm>
          <a:prstGeom prst="wedgeRoundRectCallout">
            <a:avLst>
              <a:gd name="adj1" fmla="val 40895"/>
              <a:gd name="adj2" fmla="val 81249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Minimize </a:t>
            </a:r>
            <a:r>
              <a:rPr lang="en-US" sz="2000" dirty="0" err="1" smtClean="0">
                <a:solidFill>
                  <a:schemeClr val="tx1"/>
                </a:solidFill>
              </a:rPr>
              <a:t>reconst</a:t>
            </a:r>
            <a:r>
              <a:rPr lang="en-US" sz="2000" dirty="0" smtClean="0">
                <a:solidFill>
                  <a:schemeClr val="tx1"/>
                </a:solidFill>
              </a:rPr>
              <a:t>. error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56"/>
          <p:cNvCxnSpPr/>
          <p:nvPr/>
        </p:nvCxnSpPr>
        <p:spPr>
          <a:xfrm>
            <a:off x="3810000" y="5257800"/>
            <a:ext cx="152400" cy="304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56"/>
          <p:cNvCxnSpPr>
            <a:stCxn id="26" idx="1"/>
          </p:cNvCxnSpPr>
          <p:nvPr/>
        </p:nvCxnSpPr>
        <p:spPr>
          <a:xfrm flipH="1">
            <a:off x="5257801" y="5315635"/>
            <a:ext cx="761999" cy="30479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8801" y="6019800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dict., </a:t>
            </a:r>
          </a:p>
          <a:p>
            <a:pPr algn="ctr"/>
            <a:r>
              <a:rPr lang="en-US" sz="1400" dirty="0" smtClean="0"/>
              <a:t>weights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90800" y="4648200"/>
            <a:ext cx="1219200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Observed spectra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4992469"/>
            <a:ext cx="1728025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spectra</a:t>
            </a:r>
            <a:endParaRPr lang="en-US" dirty="0"/>
          </a:p>
        </p:txBody>
      </p:sp>
      <p:cxnSp>
        <p:nvCxnSpPr>
          <p:cNvPr id="29" name="直接箭头连接符 56"/>
          <p:cNvCxnSpPr/>
          <p:nvPr/>
        </p:nvCxnSpPr>
        <p:spPr>
          <a:xfrm flipH="1" flipV="1">
            <a:off x="2209800" y="4071994"/>
            <a:ext cx="381000" cy="5762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56"/>
          <p:cNvCxnSpPr>
            <a:stCxn id="26" idx="0"/>
          </p:cNvCxnSpPr>
          <p:nvPr/>
        </p:nvCxnSpPr>
        <p:spPr>
          <a:xfrm flipH="1" flipV="1">
            <a:off x="6858000" y="4572000"/>
            <a:ext cx="25813" cy="4204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Separation: Easy Online</a:t>
            </a:r>
            <a:endParaRPr lang="en-US" dirty="0"/>
          </a:p>
        </p:txBody>
      </p:sp>
      <p:pic>
        <p:nvPicPr>
          <p:cNvPr id="4" name="Picture 8" descr="D:\Dropbox\AdobeInternship\Research Docs\FinalTalk\sources\keyboard_spectrogram.png"/>
          <p:cNvPicPr>
            <a:picLocks noChangeAspect="1" noChangeArrowheads="1"/>
          </p:cNvPicPr>
          <p:nvPr/>
        </p:nvPicPr>
        <p:blipFill>
          <a:blip r:embed="rId2" cstate="print"/>
          <a:srcRect l="33352" r="16619"/>
          <a:stretch>
            <a:fillRect/>
          </a:stretch>
        </p:blipFill>
        <p:spPr bwMode="auto">
          <a:xfrm>
            <a:off x="2057400" y="1186542"/>
            <a:ext cx="838200" cy="1136872"/>
          </a:xfrm>
          <a:prstGeom prst="rect">
            <a:avLst/>
          </a:prstGeom>
          <a:noFill/>
        </p:spPr>
      </p:pic>
      <p:sp>
        <p:nvSpPr>
          <p:cNvPr id="6" name="乘号 7"/>
          <p:cNvSpPr/>
          <p:nvPr/>
        </p:nvSpPr>
        <p:spPr>
          <a:xfrm>
            <a:off x="3810779" y="15559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89909" y="1292920"/>
            <a:ext cx="418181" cy="914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 l="24365" t="31373" r="22843" b="37255"/>
          <a:stretch>
            <a:fillRect/>
          </a:stretch>
        </p:blipFill>
        <p:spPr bwMode="auto">
          <a:xfrm>
            <a:off x="2979820" y="1532883"/>
            <a:ext cx="347579" cy="4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3801" y="3293934"/>
            <a:ext cx="1755775" cy="1179573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4546" y="3276600"/>
            <a:ext cx="432854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34908" y="3276279"/>
            <a:ext cx="432854" cy="17089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99468" y="3276600"/>
            <a:ext cx="432854" cy="12142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34907" y="2843424"/>
            <a:ext cx="432854" cy="17089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5" descr="D:\Dropbox\AdobeInternship\Research Docs\FinalTalk\sources\sp03_keyboard_plca_spectrogr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280287"/>
            <a:ext cx="1753901" cy="1169267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946" y="5257800"/>
            <a:ext cx="432854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29038" y="5010456"/>
            <a:ext cx="432854" cy="17089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/>
          <a:srcRect l="24365" t="31373" r="22843" b="37255"/>
          <a:stretch>
            <a:fillRect/>
          </a:stretch>
        </p:blipFill>
        <p:spPr bwMode="auto">
          <a:xfrm>
            <a:off x="4419600" y="3658861"/>
            <a:ext cx="359775" cy="44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灯片编号占位符 22"/>
          <p:cNvSpPr>
            <a:spLocks noGrp="1"/>
          </p:cNvSpPr>
          <p:nvPr>
            <p:ph type="sldNum" sz="quarter" idx="11"/>
          </p:nvPr>
        </p:nvSpPr>
        <p:spPr>
          <a:xfrm>
            <a:off x="8237082" y="6644773"/>
            <a:ext cx="449718" cy="76702"/>
          </a:xfrm>
        </p:spPr>
        <p:txBody>
          <a:bodyPr/>
          <a:lstStyle/>
          <a:p>
            <a:fld id="{FED16CC6-846D-4F12-B69E-F7C1FF8E239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745" y="1143000"/>
            <a:ext cx="432854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28600" y="1524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Train source dictionaries: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819400" y="2362200"/>
            <a:ext cx="166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Trained dict. for Source 1</a:t>
            </a:r>
            <a:endParaRPr lang="en-US" sz="1400" dirty="0"/>
          </a:p>
        </p:txBody>
      </p:sp>
      <p:sp>
        <p:nvSpPr>
          <p:cNvPr id="42" name="乘号 7"/>
          <p:cNvSpPr/>
          <p:nvPr/>
        </p:nvSpPr>
        <p:spPr>
          <a:xfrm>
            <a:off x="7493779" y="15559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172909" y="1292920"/>
            <a:ext cx="418181" cy="914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4" cstate="print"/>
          <a:srcRect l="24365" t="31373" r="22843" b="37255"/>
          <a:stretch>
            <a:fillRect/>
          </a:stretch>
        </p:blipFill>
        <p:spPr bwMode="auto">
          <a:xfrm>
            <a:off x="6662820" y="1532883"/>
            <a:ext cx="347579" cy="4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745" y="1143000"/>
            <a:ext cx="432854" cy="1214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28601" y="3580706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Decompose sound mixture:</a:t>
            </a:r>
            <a:endParaRPr lang="en-US" sz="1600" dirty="0"/>
          </a:p>
        </p:txBody>
      </p:sp>
      <p:sp>
        <p:nvSpPr>
          <p:cNvPr id="48" name="乘号 7"/>
          <p:cNvSpPr/>
          <p:nvPr/>
        </p:nvSpPr>
        <p:spPr>
          <a:xfrm>
            <a:off x="6063469" y="36895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12"/>
          <p:cNvSpPr/>
          <p:nvPr/>
        </p:nvSpPr>
        <p:spPr>
          <a:xfrm>
            <a:off x="3011716" y="3323913"/>
            <a:ext cx="76199" cy="11212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13"/>
          <p:cNvSpPr/>
          <p:nvPr/>
        </p:nvSpPr>
        <p:spPr>
          <a:xfrm>
            <a:off x="7086600" y="3530742"/>
            <a:ext cx="762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等于号 38"/>
          <p:cNvSpPr/>
          <p:nvPr/>
        </p:nvSpPr>
        <p:spPr>
          <a:xfrm>
            <a:off x="6096000" y="5674420"/>
            <a:ext cx="317500" cy="3810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乘号 7"/>
          <p:cNvSpPr/>
          <p:nvPr/>
        </p:nvSpPr>
        <p:spPr>
          <a:xfrm>
            <a:off x="3607580" y="56707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28600" y="5467290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 Source 2:</a:t>
            </a:r>
            <a:endParaRPr lang="en-US" sz="1600" dirty="0"/>
          </a:p>
        </p:txBody>
      </p:sp>
      <p:sp>
        <p:nvSpPr>
          <p:cNvPr id="52" name="矩形 13"/>
          <p:cNvSpPr/>
          <p:nvPr/>
        </p:nvSpPr>
        <p:spPr>
          <a:xfrm>
            <a:off x="4648200" y="5677616"/>
            <a:ext cx="76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矩形 12"/>
          <p:cNvSpPr/>
          <p:nvPr/>
        </p:nvSpPr>
        <p:spPr>
          <a:xfrm>
            <a:off x="7093857" y="5292986"/>
            <a:ext cx="76199" cy="11212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77000" y="43471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weights</a:t>
            </a:r>
            <a:endParaRPr lang="en-US" sz="1400" dirty="0"/>
          </a:p>
        </p:txBody>
      </p:sp>
      <p:sp>
        <p:nvSpPr>
          <p:cNvPr id="56" name="Rounded Rectangle 55"/>
          <p:cNvSpPr/>
          <p:nvPr/>
        </p:nvSpPr>
        <p:spPr>
          <a:xfrm>
            <a:off x="6477000" y="3352800"/>
            <a:ext cx="19812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直接箭头连接符 58"/>
          <p:cNvCxnSpPr/>
          <p:nvPr/>
        </p:nvCxnSpPr>
        <p:spPr>
          <a:xfrm flipH="1">
            <a:off x="5791200" y="2286000"/>
            <a:ext cx="1143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3962400" y="2286000"/>
            <a:ext cx="9906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3429000" y="4572000"/>
            <a:ext cx="2209800" cy="838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H="1">
            <a:off x="5715000" y="4343400"/>
            <a:ext cx="838201" cy="1066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02400" y="2362200"/>
            <a:ext cx="166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Trained dict. for Source 2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44995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</a:t>
            </a:r>
            <a:r>
              <a:rPr lang="en-US" dirty="0" err="1" smtClean="0"/>
              <a:t>dict.’s</a:t>
            </a:r>
            <a:endParaRPr lang="en-US" sz="1400" dirty="0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7" cstate="print"/>
          <a:srcRect t="46628"/>
          <a:stretch>
            <a:fillRect/>
          </a:stretch>
        </p:blipFill>
        <p:spPr bwMode="auto">
          <a:xfrm>
            <a:off x="5791200" y="1186542"/>
            <a:ext cx="781858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40" grpId="0"/>
      <p:bldP spid="42" grpId="0" animBg="1"/>
      <p:bldP spid="47" grpId="0"/>
      <p:bldP spid="48" grpId="0" animBg="1"/>
      <p:bldP spid="8" grpId="0" animBg="1"/>
      <p:bldP spid="9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/>
      <p:bldP spid="56" grpId="0" animBg="1"/>
      <p:bldP spid="46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箭头连接符 56"/>
          <p:cNvCxnSpPr/>
          <p:nvPr/>
        </p:nvCxnSpPr>
        <p:spPr>
          <a:xfrm flipH="1">
            <a:off x="3429000" y="4572000"/>
            <a:ext cx="2209800" cy="838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>
            <a:off x="5791200" y="2286000"/>
            <a:ext cx="1143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rrowheads="1"/>
          </p:cNvPicPr>
          <p:nvPr/>
        </p:nvPicPr>
        <p:blipFill>
          <a:blip r:embed="rId2" cstate="print"/>
          <a:srcRect t="46628"/>
          <a:stretch>
            <a:fillRect/>
          </a:stretch>
        </p:blipFill>
        <p:spPr bwMode="auto">
          <a:xfrm>
            <a:off x="5791200" y="1188941"/>
            <a:ext cx="781858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Semi</a:t>
            </a:r>
            <a:r>
              <a:rPr lang="en-US" dirty="0" smtClean="0"/>
              <a:t>-supervised Separation: Offline</a:t>
            </a:r>
            <a:endParaRPr lang="en-US" dirty="0"/>
          </a:p>
        </p:txBody>
      </p:sp>
      <p:pic>
        <p:nvPicPr>
          <p:cNvPr id="4" name="Picture 8" descr="D:\Dropbox\AdobeInternship\Research Docs\FinalTalk\sources\keyboard_spectrogram.png"/>
          <p:cNvPicPr>
            <a:picLocks noChangeAspect="1" noChangeArrowheads="1"/>
          </p:cNvPicPr>
          <p:nvPr/>
        </p:nvPicPr>
        <p:blipFill>
          <a:blip r:embed="rId3" cstate="print"/>
          <a:srcRect l="33352" r="16619"/>
          <a:stretch>
            <a:fillRect/>
          </a:stretch>
        </p:blipFill>
        <p:spPr bwMode="auto">
          <a:xfrm>
            <a:off x="2057400" y="1188941"/>
            <a:ext cx="838200" cy="1136872"/>
          </a:xfrm>
          <a:prstGeom prst="rect">
            <a:avLst/>
          </a:prstGeom>
          <a:noFill/>
        </p:spPr>
      </p:pic>
      <p:sp>
        <p:nvSpPr>
          <p:cNvPr id="6" name="乘号 7"/>
          <p:cNvSpPr/>
          <p:nvPr/>
        </p:nvSpPr>
        <p:spPr>
          <a:xfrm>
            <a:off x="3810779" y="15559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89909" y="1292920"/>
            <a:ext cx="418181" cy="914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2979820" y="1532883"/>
            <a:ext cx="347579" cy="4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3801" y="3293934"/>
            <a:ext cx="1755775" cy="1179573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546" y="3276600"/>
            <a:ext cx="432854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34908" y="3276279"/>
            <a:ext cx="432854" cy="17089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99468" y="3276600"/>
            <a:ext cx="432854" cy="12142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34907" y="2843424"/>
            <a:ext cx="432854" cy="17089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5" descr="D:\Dropbox\AdobeInternship\Research Docs\FinalTalk\sources\sp03_keyboard_plca_spectrogra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280287"/>
            <a:ext cx="1753901" cy="1169267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9946" y="5257800"/>
            <a:ext cx="432854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29038" y="5010456"/>
            <a:ext cx="432854" cy="17089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4419600" y="3658861"/>
            <a:ext cx="359775" cy="44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灯片编号占位符 22"/>
          <p:cNvSpPr>
            <a:spLocks noGrp="1"/>
          </p:cNvSpPr>
          <p:nvPr>
            <p:ph type="sldNum" sz="quarter" idx="11"/>
          </p:nvPr>
        </p:nvSpPr>
        <p:spPr>
          <a:xfrm>
            <a:off x="8237082" y="6644773"/>
            <a:ext cx="449718" cy="76702"/>
          </a:xfrm>
        </p:spPr>
        <p:txBody>
          <a:bodyPr/>
          <a:lstStyle/>
          <a:p>
            <a:fld id="{FED16CC6-846D-4F12-B69E-F7C1FF8E23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745" y="1143000"/>
            <a:ext cx="432854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28600" y="1524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Train source dictionaries: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819400" y="2362200"/>
            <a:ext cx="166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Trained dict. for Source 1</a:t>
            </a:r>
            <a:endParaRPr lang="en-US" sz="1400" dirty="0"/>
          </a:p>
        </p:txBody>
      </p:sp>
      <p:sp>
        <p:nvSpPr>
          <p:cNvPr id="42" name="乘号 7"/>
          <p:cNvSpPr/>
          <p:nvPr/>
        </p:nvSpPr>
        <p:spPr>
          <a:xfrm>
            <a:off x="7493779" y="15559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172909" y="1292920"/>
            <a:ext cx="418181" cy="914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6662820" y="1532883"/>
            <a:ext cx="347579" cy="4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4745" y="1143000"/>
            <a:ext cx="432854" cy="1214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6502400" y="2362200"/>
            <a:ext cx="166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Trained dict. for Source 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1" y="3580706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Decompose sound mixture:</a:t>
            </a:r>
            <a:endParaRPr lang="en-US" sz="1600" dirty="0"/>
          </a:p>
        </p:txBody>
      </p:sp>
      <p:sp>
        <p:nvSpPr>
          <p:cNvPr id="48" name="乘号 7"/>
          <p:cNvSpPr/>
          <p:nvPr/>
        </p:nvSpPr>
        <p:spPr>
          <a:xfrm>
            <a:off x="6063469" y="36895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等于号 38"/>
          <p:cNvSpPr/>
          <p:nvPr/>
        </p:nvSpPr>
        <p:spPr>
          <a:xfrm>
            <a:off x="6096000" y="5674420"/>
            <a:ext cx="317500" cy="3810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乘号 7"/>
          <p:cNvSpPr/>
          <p:nvPr/>
        </p:nvSpPr>
        <p:spPr>
          <a:xfrm>
            <a:off x="3607580" y="5670740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28600" y="5467290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 Source 2: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6477000" y="43471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weights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449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</a:t>
            </a:r>
            <a:r>
              <a:rPr lang="en-US" dirty="0" err="1" smtClean="0"/>
              <a:t>dict.’s</a:t>
            </a:r>
            <a:endParaRPr lang="en-US" sz="1400" dirty="0"/>
          </a:p>
        </p:txBody>
      </p:sp>
      <p:sp>
        <p:nvSpPr>
          <p:cNvPr id="56" name="Rounded Rectangle 55"/>
          <p:cNvSpPr/>
          <p:nvPr/>
        </p:nvSpPr>
        <p:spPr>
          <a:xfrm>
            <a:off x="6477000" y="3352800"/>
            <a:ext cx="19812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172200" y="1143000"/>
            <a:ext cx="2115053" cy="1447800"/>
            <a:chOff x="6172200" y="1143000"/>
            <a:chExt cx="2115053" cy="1447800"/>
          </a:xfrm>
        </p:grpSpPr>
        <p:grpSp>
          <p:nvGrpSpPr>
            <p:cNvPr id="70" name="Group 69"/>
            <p:cNvGrpSpPr/>
            <p:nvPr/>
          </p:nvGrpSpPr>
          <p:grpSpPr>
            <a:xfrm>
              <a:off x="6172200" y="1143000"/>
              <a:ext cx="2057400" cy="1447800"/>
              <a:chOff x="5410200" y="914400"/>
              <a:chExt cx="3200400" cy="19812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86400" y="914400"/>
                <a:ext cx="3124200" cy="1981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5410200" y="914400"/>
                <a:ext cx="3200400" cy="1981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6324600" y="1600200"/>
              <a:ext cx="196265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Training Data!</a:t>
              </a:r>
              <a:endParaRPr lang="en-US" dirty="0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5410200" y="3276600"/>
            <a:ext cx="457200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直接箭头连接符 52"/>
          <p:cNvCxnSpPr/>
          <p:nvPr/>
        </p:nvCxnSpPr>
        <p:spPr>
          <a:xfrm>
            <a:off x="3962400" y="2286000"/>
            <a:ext cx="9906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H="1">
            <a:off x="5715000" y="4343400"/>
            <a:ext cx="838201" cy="1066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38625"/>
            <a:ext cx="2400300" cy="2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r>
              <a:rPr lang="en-US" dirty="0" smtClean="0"/>
              <a:t>Spectrogram decomposition-based semi-supervised separation is </a:t>
            </a:r>
            <a:r>
              <a:rPr lang="en-US" dirty="0" smtClean="0">
                <a:solidFill>
                  <a:srgbClr val="FF0000"/>
                </a:solidFill>
              </a:rPr>
              <a:t>offline</a:t>
            </a:r>
          </a:p>
          <a:p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smtClean="0"/>
              <a:t>applicable for</a:t>
            </a:r>
          </a:p>
          <a:p>
            <a:pPr lvl="1"/>
            <a:r>
              <a:rPr lang="en-US" dirty="0" smtClean="0"/>
              <a:t>Real-time separation</a:t>
            </a:r>
          </a:p>
          <a:p>
            <a:pPr lvl="1"/>
            <a:r>
              <a:rPr lang="en-US" dirty="0" smtClean="0"/>
              <a:t>Very long recordings</a:t>
            </a:r>
          </a:p>
          <a:p>
            <a:endParaRPr lang="en-US" dirty="0" smtClean="0"/>
          </a:p>
          <a:p>
            <a:r>
              <a:rPr lang="en-US" b="1" dirty="0" smtClean="0"/>
              <a:t>Can we make it online?</a:t>
            </a:r>
            <a:endParaRPr lang="en-US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Attempt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2400" y="914400"/>
            <a:ext cx="4724400" cy="5715000"/>
          </a:xfrm>
        </p:spPr>
        <p:txBody>
          <a:bodyPr/>
          <a:lstStyle/>
          <a:p>
            <a:r>
              <a:rPr lang="en-US" sz="2600" dirty="0" smtClean="0"/>
              <a:t>Objective: decompose the current mixture frame well</a:t>
            </a:r>
          </a:p>
          <a:p>
            <a:r>
              <a:rPr lang="en-US" sz="2600" dirty="0" smtClean="0"/>
              <a:t>Do semi-supervised source separation on the current mixture frame</a:t>
            </a:r>
          </a:p>
          <a:p>
            <a:r>
              <a:rPr lang="en-US" sz="2600" dirty="0" smtClean="0"/>
              <a:t>Mission Impossible!</a:t>
            </a:r>
          </a:p>
          <a:p>
            <a:pPr lvl="1"/>
            <a:r>
              <a:rPr lang="en-US" sz="2200" dirty="0" smtClean="0"/>
              <a:t>Many more unknowns than equations</a:t>
            </a:r>
          </a:p>
          <a:p>
            <a:pPr lvl="1"/>
            <a:r>
              <a:rPr lang="en-US" sz="2200" dirty="0" smtClean="0"/>
              <a:t>Learned S2’s dictionary will be almost the same as the mixture frame (</a:t>
            </a:r>
            <a:r>
              <a:rPr lang="en-US" sz="2200" dirty="0" err="1" smtClean="0"/>
              <a:t>overfitting</a:t>
            </a:r>
            <a:r>
              <a:rPr lang="en-US" sz="2200" dirty="0" smtClean="0"/>
              <a:t>)</a:t>
            </a:r>
          </a:p>
          <a:p>
            <a:r>
              <a:rPr lang="en-US" sz="2600" dirty="0" smtClean="0"/>
              <a:t>Need to </a:t>
            </a:r>
            <a:r>
              <a:rPr lang="en-US" sz="2600" dirty="0" smtClean="0">
                <a:solidFill>
                  <a:srgbClr val="FF0000"/>
                </a:solidFill>
              </a:rPr>
              <a:t>constrain</a:t>
            </a:r>
            <a:r>
              <a:rPr lang="en-US" sz="2600" dirty="0" smtClean="0"/>
              <a:t> S2’s dictionary!</a:t>
            </a:r>
          </a:p>
        </p:txBody>
      </p:sp>
      <p:sp>
        <p:nvSpPr>
          <p:cNvPr id="4" name="乘号 3"/>
          <p:cNvSpPr/>
          <p:nvPr/>
        </p:nvSpPr>
        <p:spPr>
          <a:xfrm>
            <a:off x="2590800" y="3244855"/>
            <a:ext cx="311150" cy="50053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635" y="2819400"/>
            <a:ext cx="481765" cy="13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0860" y="2819400"/>
            <a:ext cx="481765" cy="13514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3" cstate="print"/>
          <a:srcRect l="30736" r="64141"/>
          <a:stretch>
            <a:fillRect/>
          </a:stretch>
        </p:blipFill>
        <p:spPr bwMode="auto">
          <a:xfrm>
            <a:off x="433292" y="2838691"/>
            <a:ext cx="100107" cy="131286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l="24365" t="31373" r="22843" b="37255"/>
          <a:stretch>
            <a:fillRect/>
          </a:stretch>
        </p:blipFill>
        <p:spPr bwMode="auto">
          <a:xfrm>
            <a:off x="818772" y="3244855"/>
            <a:ext cx="400428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34" y="4820755"/>
            <a:ext cx="481765" cy="13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乘号 11"/>
          <p:cNvSpPr/>
          <p:nvPr/>
        </p:nvSpPr>
        <p:spPr>
          <a:xfrm>
            <a:off x="1073151" y="5246210"/>
            <a:ext cx="311150" cy="50053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等于号 14"/>
          <p:cNvSpPr/>
          <p:nvPr/>
        </p:nvSpPr>
        <p:spPr>
          <a:xfrm>
            <a:off x="2279650" y="5246210"/>
            <a:ext cx="311150" cy="500535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3" cstate="print"/>
          <a:srcRect l="30736" r="64141"/>
          <a:stretch>
            <a:fillRect/>
          </a:stretch>
        </p:blipFill>
        <p:spPr bwMode="auto">
          <a:xfrm>
            <a:off x="3024093" y="4840046"/>
            <a:ext cx="100107" cy="1312862"/>
          </a:xfrm>
          <a:prstGeom prst="rect">
            <a:avLst/>
          </a:prstGeom>
          <a:noFill/>
          <a:ln w="25400">
            <a:noFill/>
          </a:ln>
        </p:spPr>
      </p:pic>
      <p:grpSp>
        <p:nvGrpSpPr>
          <p:cNvPr id="8" name="组合 30"/>
          <p:cNvGrpSpPr/>
          <p:nvPr/>
        </p:nvGrpSpPr>
        <p:grpSpPr>
          <a:xfrm>
            <a:off x="1028700" y="3276600"/>
            <a:ext cx="1714500" cy="2802998"/>
            <a:chOff x="685800" y="1371600"/>
            <a:chExt cx="2057400" cy="42672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838200" y="1371600"/>
              <a:ext cx="19050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85800" y="1371600"/>
              <a:ext cx="182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/>
          <a:srcRect t="31579" r="23791" b="63158"/>
          <a:stretch>
            <a:fillRect/>
          </a:stretch>
        </p:blipFill>
        <p:spPr bwMode="auto">
          <a:xfrm rot="16200000">
            <a:off x="2912796" y="3223393"/>
            <a:ext cx="367151" cy="10010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/>
          <a:srcRect t="31579" r="23791" b="63158"/>
          <a:stretch>
            <a:fillRect/>
          </a:stretch>
        </p:blipFill>
        <p:spPr bwMode="auto">
          <a:xfrm rot="16200000">
            <a:off x="2912796" y="3680593"/>
            <a:ext cx="367151" cy="10010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 t="31579" r="23791" b="63158"/>
          <a:stretch>
            <a:fillRect/>
          </a:stretch>
        </p:blipFill>
        <p:spPr bwMode="auto">
          <a:xfrm rot="16200000">
            <a:off x="1518971" y="5446424"/>
            <a:ext cx="367151" cy="10010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灯片编号占位符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8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928182" cy="1295400"/>
          </a:xfrm>
          <a:prstGeom prst="rect">
            <a:avLst/>
          </a:prstGeom>
          <a:noFill/>
        </p:spPr>
      </p:pic>
      <p:sp>
        <p:nvSpPr>
          <p:cNvPr id="37" name="矩形 5"/>
          <p:cNvSpPr/>
          <p:nvPr/>
        </p:nvSpPr>
        <p:spPr>
          <a:xfrm>
            <a:off x="1447800" y="1066800"/>
            <a:ext cx="1295400" cy="1295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4"/>
          <p:cNvSpPr/>
          <p:nvPr/>
        </p:nvSpPr>
        <p:spPr>
          <a:xfrm>
            <a:off x="1357376" y="1066800"/>
            <a:ext cx="90424" cy="1295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90600" y="4191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dict.</a:t>
            </a:r>
            <a:r>
              <a:rPr lang="en-US" dirty="0" smtClean="0">
                <a:solidFill>
                  <a:srgbClr val="0070C0"/>
                </a:solidFill>
              </a:rPr>
              <a:t> (given)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812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dict.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6183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dict.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62200" y="6183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Separated 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39" grpId="0"/>
      <p:bldP spid="40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Proposed Online Semi-supervised PLCA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990600"/>
          </a:xfrm>
        </p:spPr>
        <p:txBody>
          <a:bodyPr/>
          <a:lstStyle/>
          <a:p>
            <a:r>
              <a:rPr lang="en-US" sz="2800" dirty="0" smtClean="0"/>
              <a:t>Decompose the current mixture frame and some previous mixture frames (called </a:t>
            </a:r>
            <a:r>
              <a:rPr lang="en-US" sz="2800" dirty="0" smtClean="0">
                <a:solidFill>
                  <a:srgbClr val="FF0000"/>
                </a:solidFill>
              </a:rPr>
              <a:t>running buffer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3" cstate="print"/>
          <a:srcRect l="30736" r="64141"/>
          <a:stretch>
            <a:fillRect/>
          </a:stretch>
        </p:blipFill>
        <p:spPr bwMode="auto">
          <a:xfrm>
            <a:off x="2162652" y="1934369"/>
            <a:ext cx="123348" cy="161766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5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r="69264"/>
          <a:stretch>
            <a:fillRect/>
          </a:stretch>
        </p:blipFill>
        <p:spPr bwMode="auto">
          <a:xfrm>
            <a:off x="1368110" y="1934369"/>
            <a:ext cx="740090" cy="1617662"/>
          </a:xfrm>
          <a:prstGeom prst="rect">
            <a:avLst/>
          </a:prstGeom>
          <a:noFill/>
        </p:spPr>
      </p:pic>
      <p:sp>
        <p:nvSpPr>
          <p:cNvPr id="6" name="乘号 5"/>
          <p:cNvSpPr/>
          <p:nvPr/>
        </p:nvSpPr>
        <p:spPr>
          <a:xfrm>
            <a:off x="5686778" y="2434829"/>
            <a:ext cx="345722" cy="616742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986" y="1910599"/>
            <a:ext cx="593614" cy="166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6647755" y="2602583"/>
            <a:ext cx="593614" cy="84288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02186" y="1910599"/>
            <a:ext cx="593614" cy="1665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6647754" y="2008968"/>
            <a:ext cx="593614" cy="84288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 l="24365" t="31373" r="22843" b="37255"/>
          <a:stretch>
            <a:fillRect/>
          </a:stretch>
        </p:blipFill>
        <p:spPr bwMode="auto">
          <a:xfrm>
            <a:off x="2859406" y="2434829"/>
            <a:ext cx="493394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t="31579" r="23791" b="63158"/>
          <a:stretch>
            <a:fillRect/>
          </a:stretch>
        </p:blipFill>
        <p:spPr bwMode="auto">
          <a:xfrm rot="16200000">
            <a:off x="7226879" y="2366431"/>
            <a:ext cx="452390" cy="123348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t="31579" r="23791" b="63158"/>
          <a:stretch>
            <a:fillRect/>
          </a:stretch>
        </p:blipFill>
        <p:spPr bwMode="auto">
          <a:xfrm rot="16200000">
            <a:off x="7230534" y="2963331"/>
            <a:ext cx="452390" cy="123348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352800" y="3733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S1 dict. </a:t>
            </a:r>
            <a:r>
              <a:rPr lang="en-US" sz="2000" dirty="0" smtClean="0">
                <a:solidFill>
                  <a:srgbClr val="0070C0"/>
                </a:solidFill>
              </a:rPr>
              <a:t>(trained)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3733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S2 dict.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3276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S2 weights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3657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Buffer frames</a:t>
            </a:r>
          </a:p>
          <a:p>
            <a:r>
              <a:rPr lang="en-US" sz="2000" dirty="0" smtClean="0"/>
              <a:t>(constraint)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3733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(weights of previous frames are already learned)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1752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S1 weights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3711714"/>
            <a:ext cx="1447800" cy="101566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frame</a:t>
            </a:r>
          </a:p>
          <a:p>
            <a:r>
              <a:rPr lang="en-US" sz="2000" dirty="0" smtClean="0"/>
              <a:t>(objective)</a:t>
            </a:r>
          </a:p>
        </p:txBody>
      </p:sp>
      <p:sp>
        <p:nvSpPr>
          <p:cNvPr id="25" name="矩形 24"/>
          <p:cNvSpPr/>
          <p:nvPr/>
        </p:nvSpPr>
        <p:spPr>
          <a:xfrm>
            <a:off x="7378700" y="2146300"/>
            <a:ext cx="152400" cy="1143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0" y="2209800"/>
            <a:ext cx="1371600" cy="101566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Weights of current frame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1212273" y="5486400"/>
          <a:ext cx="7093527" cy="914400"/>
        </p:xfrm>
        <a:graphic>
          <a:graphicData uri="http://schemas.openxmlformats.org/presentationml/2006/ole">
            <p:oleObj spid="_x0000_s3075" name="Equation" r:id="rId6" imgW="3251160" imgH="419040" progId="Equation.3">
              <p:embed/>
            </p:oleObj>
          </a:graphicData>
        </a:graphic>
      </p:graphicFrame>
      <p:sp>
        <p:nvSpPr>
          <p:cNvPr id="29" name="圆角矩形标注 28"/>
          <p:cNvSpPr/>
          <p:nvPr/>
        </p:nvSpPr>
        <p:spPr>
          <a:xfrm>
            <a:off x="5943600" y="4953000"/>
            <a:ext cx="2057400" cy="609600"/>
          </a:xfrm>
          <a:prstGeom prst="wedgeRoundRectCallout">
            <a:avLst>
              <a:gd name="adj1" fmla="val -44907"/>
              <a:gd name="adj2" fmla="val 83334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Buffer frames </a:t>
            </a:r>
            <a:r>
              <a:rPr lang="en-US" sz="2000" dirty="0" err="1" smtClean="0">
                <a:solidFill>
                  <a:schemeClr val="tx1"/>
                </a:solidFill>
              </a:rPr>
              <a:t>reconst</a:t>
            </a:r>
            <a:r>
              <a:rPr lang="en-US" sz="2000" dirty="0" smtClean="0">
                <a:solidFill>
                  <a:schemeClr val="tx1"/>
                </a:solidFill>
              </a:rPr>
              <a:t>. error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457200" y="4953000"/>
            <a:ext cx="2057400" cy="609600"/>
          </a:xfrm>
          <a:prstGeom prst="wedgeRoundRectCallout">
            <a:avLst>
              <a:gd name="adj1" fmla="val 40895"/>
              <a:gd name="adj2" fmla="val 81249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Current frame </a:t>
            </a:r>
            <a:r>
              <a:rPr lang="en-US" sz="2000" dirty="0" err="1" smtClean="0">
                <a:solidFill>
                  <a:schemeClr val="tx1"/>
                </a:solidFill>
              </a:rPr>
              <a:t>reconst</a:t>
            </a:r>
            <a:r>
              <a:rPr lang="en-US" sz="2000" dirty="0" smtClean="0">
                <a:solidFill>
                  <a:schemeClr val="tx1"/>
                </a:solidFill>
              </a:rPr>
              <a:t>. error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3733800" y="4953000"/>
            <a:ext cx="1295400" cy="609600"/>
          </a:xfrm>
          <a:prstGeom prst="wedgeRoundRectCallout">
            <a:avLst>
              <a:gd name="adj1" fmla="val 46451"/>
              <a:gd name="adj2" fmla="val 70834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Tradeoff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2743200" y="6248400"/>
            <a:ext cx="1447800" cy="457200"/>
          </a:xfrm>
          <a:prstGeom prst="wedgeRoundRectCallout">
            <a:avLst>
              <a:gd name="adj1" fmla="val 111157"/>
              <a:gd name="adj2" fmla="val -37500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Buffer size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9467" y="6043136"/>
            <a:ext cx="1621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S2 dict.,</a:t>
            </a:r>
          </a:p>
          <a:p>
            <a:pPr algn="ctr"/>
            <a:r>
              <a:rPr lang="en-US" sz="1400" dirty="0" smtClean="0"/>
              <a:t>Weights of current frame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S2’s Dictionary</a:t>
            </a:r>
            <a:endParaRPr lang="en-US" dirty="0"/>
          </a:p>
        </p:txBody>
      </p:sp>
      <p:pic>
        <p:nvPicPr>
          <p:cNvPr id="5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2" cstate="print"/>
          <a:srcRect l="30736" r="64141"/>
          <a:stretch>
            <a:fillRect/>
          </a:stretch>
        </p:blipFill>
        <p:spPr bwMode="auto">
          <a:xfrm>
            <a:off x="2552700" y="3627438"/>
            <a:ext cx="152400" cy="199866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6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2" cstate="print"/>
          <a:srcRect l="5976" r="69264"/>
          <a:stretch>
            <a:fillRect/>
          </a:stretch>
        </p:blipFill>
        <p:spPr bwMode="auto">
          <a:xfrm>
            <a:off x="1790700" y="3640138"/>
            <a:ext cx="736600" cy="1998662"/>
          </a:xfrm>
          <a:prstGeom prst="rect">
            <a:avLst/>
          </a:prstGeom>
          <a:noFill/>
        </p:spPr>
      </p:pic>
      <p:sp>
        <p:nvSpPr>
          <p:cNvPr id="7" name="乘号 6"/>
          <p:cNvSpPr/>
          <p:nvPr/>
        </p:nvSpPr>
        <p:spPr>
          <a:xfrm>
            <a:off x="5969000" y="4241800"/>
            <a:ext cx="622300" cy="762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3581400"/>
            <a:ext cx="733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7418386" y="4494214"/>
            <a:ext cx="733425" cy="1041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81475" y="3581400"/>
            <a:ext cx="733425" cy="2057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7418385" y="3808413"/>
            <a:ext cx="733425" cy="1041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 l="24365" t="31373" r="22843" b="37255"/>
          <a:stretch>
            <a:fillRect/>
          </a:stretch>
        </p:blipFill>
        <p:spPr bwMode="auto">
          <a:xfrm>
            <a:off x="3162300" y="42164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8102530" y="4241871"/>
            <a:ext cx="558939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8102530" y="4927671"/>
            <a:ext cx="558939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3" descr="D:\Dropbox\AdobeInternship\Research Docs\FinalTalk\sources\sp03_keyboard_spectrogram.png"/>
          <p:cNvPicPr>
            <a:picLocks noChangeAspect="1" noChangeArrowheads="1"/>
          </p:cNvPicPr>
          <p:nvPr/>
        </p:nvPicPr>
        <p:blipFill>
          <a:blip r:embed="rId2" cstate="print"/>
          <a:srcRect r="69264"/>
          <a:stretch>
            <a:fillRect/>
          </a:stretch>
        </p:blipFill>
        <p:spPr bwMode="auto">
          <a:xfrm>
            <a:off x="1612900" y="1125538"/>
            <a:ext cx="914400" cy="1998662"/>
          </a:xfrm>
          <a:prstGeom prst="rect">
            <a:avLst/>
          </a:prstGeom>
          <a:noFill/>
        </p:spPr>
      </p:pic>
      <p:sp>
        <p:nvSpPr>
          <p:cNvPr id="22" name="乘号 21"/>
          <p:cNvSpPr/>
          <p:nvPr/>
        </p:nvSpPr>
        <p:spPr>
          <a:xfrm>
            <a:off x="5969000" y="1727200"/>
            <a:ext cx="622300" cy="762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1066800"/>
            <a:ext cx="733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7202489" y="1979613"/>
            <a:ext cx="733425" cy="1041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81475" y="1066800"/>
            <a:ext cx="733425" cy="2057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7202488" y="1293812"/>
            <a:ext cx="733425" cy="1041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/>
          <a:srcRect l="24365" t="31373" r="22843" b="37255"/>
          <a:stretch>
            <a:fillRect/>
          </a:stretch>
        </p:blipFill>
        <p:spPr bwMode="auto">
          <a:xfrm>
            <a:off x="3162300" y="1701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7886633" y="1727270"/>
            <a:ext cx="558939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t="31579" r="23791" b="63158"/>
          <a:stretch>
            <a:fillRect/>
          </a:stretch>
        </p:blipFill>
        <p:spPr bwMode="auto">
          <a:xfrm rot="16200000">
            <a:off x="7886633" y="2413070"/>
            <a:ext cx="558939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2374900" y="1143000"/>
            <a:ext cx="152400" cy="1981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下箭头 35"/>
          <p:cNvSpPr/>
          <p:nvPr/>
        </p:nvSpPr>
        <p:spPr>
          <a:xfrm>
            <a:off x="5143500" y="3124200"/>
            <a:ext cx="152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下箭头 36"/>
          <p:cNvSpPr/>
          <p:nvPr/>
        </p:nvSpPr>
        <p:spPr>
          <a:xfrm>
            <a:off x="8089900" y="2819400"/>
            <a:ext cx="152400" cy="1143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9100" y="1905000"/>
            <a:ext cx="1128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 </a:t>
            </a:r>
          </a:p>
          <a:p>
            <a:r>
              <a:rPr lang="en-US" sz="2400" dirty="0" smtClean="0"/>
              <a:t>    t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19100" y="4274403"/>
            <a:ext cx="1128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 </a:t>
            </a:r>
          </a:p>
          <a:p>
            <a:r>
              <a:rPr lang="en-US" sz="2400" dirty="0" smtClean="0"/>
              <a:t>  t+1</a:t>
            </a:r>
            <a:endParaRPr 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8089900" y="1524000"/>
            <a:ext cx="152400" cy="1295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8305800" y="4038600"/>
            <a:ext cx="152400" cy="1295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内容占位符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457200"/>
          </a:xfrm>
        </p:spPr>
        <p:txBody>
          <a:bodyPr/>
          <a:lstStyle/>
          <a:p>
            <a:r>
              <a:rPr lang="en-US" dirty="0" smtClean="0"/>
              <a:t>Warm initialization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5" grpId="0" animBg="1"/>
      <p:bldP spid="36" grpId="0" animBg="1"/>
      <p:bldP spid="37" grpId="0" animBg="1"/>
      <p:bldP spid="38" grpId="0"/>
      <p:bldP spid="39" grpId="0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ISMIR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ISMIR2009</Template>
  <TotalTime>882</TotalTime>
  <Words>872</Words>
  <Application>Microsoft Office PowerPoint</Application>
  <PresentationFormat>全屏显示(4:3)</PresentationFormat>
  <Paragraphs>222</Paragraphs>
  <Slides>18</Slides>
  <Notes>2</Notes>
  <HiddenSlides>0</HiddenSlides>
  <MMClips>8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ISMIR2009</vt:lpstr>
      <vt:lpstr>Custom Design</vt:lpstr>
      <vt:lpstr>Equation</vt:lpstr>
      <vt:lpstr>幻灯片 1</vt:lpstr>
      <vt:lpstr>Real-time Source Separation is Important</vt:lpstr>
      <vt:lpstr>Spectrogram Decomposition</vt:lpstr>
      <vt:lpstr>Supervised Separation: Easy Online</vt:lpstr>
      <vt:lpstr>Semi-supervised Separation: Offline</vt:lpstr>
      <vt:lpstr>Problem</vt:lpstr>
      <vt:lpstr>The First Attempt</vt:lpstr>
      <vt:lpstr>Proposed Online Semi-supervised PLCA</vt:lpstr>
      <vt:lpstr>Update S2’s Dictionary</vt:lpstr>
      <vt:lpstr>Buffer Frames</vt:lpstr>
      <vt:lpstr>Which Mixture Frame Contains S2?</vt:lpstr>
      <vt:lpstr>Advantages</vt:lpstr>
      <vt:lpstr>Experiments – Data Set</vt:lpstr>
      <vt:lpstr>Experiments – Results (1)</vt:lpstr>
      <vt:lpstr>Experimental Results (2)</vt:lpstr>
      <vt:lpstr>Examples</vt:lpstr>
      <vt:lpstr>Conclusions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Zhiyao Duan</dc:creator>
  <cp:lastModifiedBy>Zhiyao</cp:lastModifiedBy>
  <cp:revision>111</cp:revision>
  <dcterms:created xsi:type="dcterms:W3CDTF">2012-02-20T00:28:40Z</dcterms:created>
  <dcterms:modified xsi:type="dcterms:W3CDTF">2012-03-14T08:18:06Z</dcterms:modified>
</cp:coreProperties>
</file>